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sldIdLst>
    <p:sldId id="258" r:id="rId6"/>
    <p:sldId id="262" r:id="rId7"/>
    <p:sldId id="260" r:id="rId8"/>
    <p:sldId id="263" r:id="rId9"/>
    <p:sldId id="264" r:id="rId10"/>
    <p:sldId id="265" r:id="rId11"/>
    <p:sldId id="266" r:id="rId12"/>
    <p:sldId id="267" r:id="rId13"/>
    <p:sldId id="268" r:id="rId14"/>
    <p:sldId id="269" r:id="rId15"/>
    <p:sldId id="26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F43"/>
    <a:srgbClr val="25A8E0"/>
    <a:srgbClr val="0157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9" autoAdjust="0"/>
    <p:restoredTop sz="94803" autoAdjust="0"/>
  </p:normalViewPr>
  <p:slideViewPr>
    <p:cSldViewPr snapToGrid="0">
      <p:cViewPr varScale="1">
        <p:scale>
          <a:sx n="81" d="100"/>
          <a:sy n="81" d="100"/>
        </p:scale>
        <p:origin x="614" y="53"/>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d Slide">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3717AA12-B62B-49B6-B9CA-5833F07730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06852" y="414068"/>
            <a:ext cx="7178296" cy="5302369"/>
          </a:xfrm>
          <a:prstGeom prst="rect">
            <a:avLst/>
          </a:prstGeom>
        </p:spPr>
      </p:pic>
    </p:spTree>
    <p:extLst>
      <p:ext uri="{BB962C8B-B14F-4D97-AF65-F5344CB8AC3E}">
        <p14:creationId xmlns:p14="http://schemas.microsoft.com/office/powerpoint/2010/main" val="2083643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eme-Speaker Intro Slide">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3717AA12-B62B-49B6-B9CA-5833F07730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71517" y="247291"/>
            <a:ext cx="1322328" cy="976760"/>
          </a:xfrm>
          <a:prstGeom prst="rect">
            <a:avLst/>
          </a:prstGeom>
        </p:spPr>
      </p:pic>
      <p:sp>
        <p:nvSpPr>
          <p:cNvPr id="3" name="Title 1">
            <a:extLst>
              <a:ext uri="{FF2B5EF4-FFF2-40B4-BE49-F238E27FC236}">
                <a16:creationId xmlns:a16="http://schemas.microsoft.com/office/drawing/2014/main" id="{BDFAB8A6-1994-465B-B63C-578EBA2F116B}"/>
              </a:ext>
            </a:extLst>
          </p:cNvPr>
          <p:cNvSpPr>
            <a:spLocks noGrp="1"/>
          </p:cNvSpPr>
          <p:nvPr>
            <p:ph type="ctrTitle" hasCustomPrompt="1"/>
          </p:nvPr>
        </p:nvSpPr>
        <p:spPr>
          <a:xfrm>
            <a:off x="0" y="247291"/>
            <a:ext cx="10409207" cy="994913"/>
          </a:xfrm>
        </p:spPr>
        <p:txBody>
          <a:bodyPr lIns="228600" rIns="228600" anchor="b"/>
          <a:lstStyle>
            <a:lvl1pPr algn="l">
              <a:lnSpc>
                <a:spcPct val="100000"/>
              </a:lnSpc>
              <a:defRPr sz="6000">
                <a:solidFill>
                  <a:srgbClr val="25A8E0"/>
                </a:solidFill>
              </a:defRPr>
            </a:lvl1pPr>
          </a:lstStyle>
          <a:p>
            <a:r>
              <a:rPr lang="en-US" dirty="0"/>
              <a:t>Topic/Theme/Focus</a:t>
            </a:r>
          </a:p>
        </p:txBody>
      </p:sp>
      <p:sp>
        <p:nvSpPr>
          <p:cNvPr id="4" name="Picture Placeholder 3">
            <a:extLst>
              <a:ext uri="{FF2B5EF4-FFF2-40B4-BE49-F238E27FC236}">
                <a16:creationId xmlns:a16="http://schemas.microsoft.com/office/drawing/2014/main" id="{843F8B61-8958-4CBF-8D7D-8D929E3A0993}"/>
              </a:ext>
            </a:extLst>
          </p:cNvPr>
          <p:cNvSpPr>
            <a:spLocks noGrp="1"/>
          </p:cNvSpPr>
          <p:nvPr>
            <p:ph type="pic" sz="quarter" idx="10" hasCustomPrompt="1"/>
          </p:nvPr>
        </p:nvSpPr>
        <p:spPr>
          <a:xfrm>
            <a:off x="615950" y="1596194"/>
            <a:ext cx="1155730" cy="1163736"/>
          </a:xfrm>
          <a:ln w="28575">
            <a:solidFill>
              <a:schemeClr val="tx1"/>
            </a:solidFill>
          </a:ln>
        </p:spPr>
        <p:txBody>
          <a:bodyPr>
            <a:normAutofit/>
          </a:bodyPr>
          <a:lstStyle>
            <a:lvl1pPr>
              <a:defRPr sz="1200"/>
            </a:lvl1pPr>
          </a:lstStyle>
          <a:p>
            <a:r>
              <a:rPr lang="en-US" sz="1200" dirty="0"/>
              <a:t>Click to add a TOY Headshot</a:t>
            </a:r>
            <a:endParaRPr lang="en-US" dirty="0"/>
          </a:p>
        </p:txBody>
      </p:sp>
      <p:sp>
        <p:nvSpPr>
          <p:cNvPr id="13" name="Picture Placeholder 3">
            <a:extLst>
              <a:ext uri="{FF2B5EF4-FFF2-40B4-BE49-F238E27FC236}">
                <a16:creationId xmlns:a16="http://schemas.microsoft.com/office/drawing/2014/main" id="{4986DB36-98FE-455F-AD51-8482F770CF74}"/>
              </a:ext>
            </a:extLst>
          </p:cNvPr>
          <p:cNvSpPr>
            <a:spLocks noGrp="1"/>
          </p:cNvSpPr>
          <p:nvPr>
            <p:ph type="pic" sz="quarter" idx="11" hasCustomPrompt="1"/>
          </p:nvPr>
        </p:nvSpPr>
        <p:spPr>
          <a:xfrm>
            <a:off x="615950" y="3169077"/>
            <a:ext cx="1155730" cy="1163736"/>
          </a:xfrm>
          <a:ln w="28575">
            <a:solidFill>
              <a:schemeClr val="tx1"/>
            </a:solidFill>
          </a:ln>
        </p:spPr>
        <p:txBody>
          <a:bodyPr>
            <a:normAutofit/>
          </a:bodyPr>
          <a:lstStyle>
            <a:lvl1pPr>
              <a:defRPr sz="1200"/>
            </a:lvl1pPr>
          </a:lstStyle>
          <a:p>
            <a:r>
              <a:rPr lang="en-US" sz="1200" dirty="0"/>
              <a:t>Click to add a TOY Headshot</a:t>
            </a:r>
            <a:endParaRPr lang="en-US" dirty="0"/>
          </a:p>
        </p:txBody>
      </p:sp>
      <p:sp>
        <p:nvSpPr>
          <p:cNvPr id="14" name="Picture Placeholder 3">
            <a:extLst>
              <a:ext uri="{FF2B5EF4-FFF2-40B4-BE49-F238E27FC236}">
                <a16:creationId xmlns:a16="http://schemas.microsoft.com/office/drawing/2014/main" id="{6DDB5EE5-7FE0-472C-B605-9D290D57C92A}"/>
              </a:ext>
            </a:extLst>
          </p:cNvPr>
          <p:cNvSpPr>
            <a:spLocks noGrp="1"/>
          </p:cNvSpPr>
          <p:nvPr>
            <p:ph type="pic" sz="quarter" idx="12" hasCustomPrompt="1"/>
          </p:nvPr>
        </p:nvSpPr>
        <p:spPr>
          <a:xfrm>
            <a:off x="615950" y="4741960"/>
            <a:ext cx="1155730" cy="1163736"/>
          </a:xfrm>
          <a:ln w="28575">
            <a:solidFill>
              <a:schemeClr val="tx1"/>
            </a:solidFill>
          </a:ln>
        </p:spPr>
        <p:txBody>
          <a:bodyPr>
            <a:normAutofit/>
          </a:bodyPr>
          <a:lstStyle>
            <a:lvl1pPr>
              <a:defRPr sz="1200"/>
            </a:lvl1pPr>
          </a:lstStyle>
          <a:p>
            <a:r>
              <a:rPr lang="en-US" sz="1200" dirty="0"/>
              <a:t>Click to add a TOY Headshot</a:t>
            </a:r>
            <a:endParaRPr lang="en-US" dirty="0"/>
          </a:p>
        </p:txBody>
      </p:sp>
    </p:spTree>
    <p:extLst>
      <p:ext uri="{BB962C8B-B14F-4D97-AF65-F5344CB8AC3E}">
        <p14:creationId xmlns:p14="http://schemas.microsoft.com/office/powerpoint/2010/main" val="3247977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3717AA12-B62B-49B6-B9CA-5833F07730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71517" y="247291"/>
            <a:ext cx="1322328" cy="976760"/>
          </a:xfrm>
          <a:prstGeom prst="rect">
            <a:avLst/>
          </a:prstGeom>
        </p:spPr>
      </p:pic>
      <p:sp>
        <p:nvSpPr>
          <p:cNvPr id="3" name="Title 1">
            <a:extLst>
              <a:ext uri="{FF2B5EF4-FFF2-40B4-BE49-F238E27FC236}">
                <a16:creationId xmlns:a16="http://schemas.microsoft.com/office/drawing/2014/main" id="{BDFAB8A6-1994-465B-B63C-578EBA2F116B}"/>
              </a:ext>
            </a:extLst>
          </p:cNvPr>
          <p:cNvSpPr>
            <a:spLocks noGrp="1"/>
          </p:cNvSpPr>
          <p:nvPr>
            <p:ph type="ctrTitle" hasCustomPrompt="1"/>
          </p:nvPr>
        </p:nvSpPr>
        <p:spPr>
          <a:xfrm>
            <a:off x="0" y="247291"/>
            <a:ext cx="10409207" cy="994913"/>
          </a:xfrm>
        </p:spPr>
        <p:txBody>
          <a:bodyPr lIns="228600" rIns="228600" anchor="b"/>
          <a:lstStyle>
            <a:lvl1pPr algn="l">
              <a:lnSpc>
                <a:spcPct val="100000"/>
              </a:lnSpc>
              <a:defRPr sz="6000">
                <a:solidFill>
                  <a:srgbClr val="25A8E0"/>
                </a:solidFill>
              </a:defRPr>
            </a:lvl1pPr>
          </a:lstStyle>
          <a:p>
            <a:r>
              <a:rPr lang="en-US" dirty="0"/>
              <a:t>Slide Title</a:t>
            </a:r>
          </a:p>
        </p:txBody>
      </p:sp>
    </p:spTree>
    <p:extLst>
      <p:ext uri="{BB962C8B-B14F-4D97-AF65-F5344CB8AC3E}">
        <p14:creationId xmlns:p14="http://schemas.microsoft.com/office/powerpoint/2010/main" val="3992981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it Slide">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3717AA12-B62B-49B6-B9CA-5833F07730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08121" y="695440"/>
            <a:ext cx="4375756" cy="3232228"/>
          </a:xfrm>
          <a:prstGeom prst="rect">
            <a:avLst/>
          </a:prstGeom>
        </p:spPr>
      </p:pic>
      <p:sp>
        <p:nvSpPr>
          <p:cNvPr id="16" name="TextBox 15">
            <a:extLst>
              <a:ext uri="{FF2B5EF4-FFF2-40B4-BE49-F238E27FC236}">
                <a16:creationId xmlns:a16="http://schemas.microsoft.com/office/drawing/2014/main" id="{1CEECACE-8F05-41A5-8AE1-F6D741CE8CA8}"/>
              </a:ext>
            </a:extLst>
          </p:cNvPr>
          <p:cNvSpPr txBox="1"/>
          <p:nvPr userDrawn="1"/>
        </p:nvSpPr>
        <p:spPr>
          <a:xfrm>
            <a:off x="-112734" y="4490247"/>
            <a:ext cx="12304734" cy="1477328"/>
          </a:xfrm>
          <a:prstGeom prst="rect">
            <a:avLst/>
          </a:prstGeom>
          <a:noFill/>
        </p:spPr>
        <p:txBody>
          <a:bodyPr wrap="square" rtlCol="0">
            <a:spAutoFit/>
          </a:bodyPr>
          <a:lstStyle/>
          <a:p>
            <a:pPr algn="ctr"/>
            <a:r>
              <a:rPr lang="en-US" sz="3600" dirty="0">
                <a:solidFill>
                  <a:srgbClr val="25A8E0"/>
                </a:solidFill>
                <a:latin typeface="+mj-lt"/>
              </a:rPr>
              <a:t>Find more episodes and resources:</a:t>
            </a:r>
          </a:p>
          <a:p>
            <a:pPr algn="ctr"/>
            <a:r>
              <a:rPr lang="en-US" sz="5400" dirty="0">
                <a:solidFill>
                  <a:srgbClr val="FBAF43"/>
                </a:solidFill>
                <a:latin typeface="+mn-lt"/>
              </a:rPr>
              <a:t>shapeamerica.org/</a:t>
            </a:r>
            <a:r>
              <a:rPr lang="en-US" sz="5400" dirty="0" err="1">
                <a:solidFill>
                  <a:srgbClr val="FBAF43"/>
                </a:solidFill>
                <a:latin typeface="+mn-lt"/>
              </a:rPr>
              <a:t>ToyTalks</a:t>
            </a:r>
            <a:endParaRPr lang="en-US" sz="5400" dirty="0">
              <a:solidFill>
                <a:srgbClr val="FBAF43"/>
              </a:solidFill>
              <a:latin typeface="+mn-lt"/>
            </a:endParaRPr>
          </a:p>
        </p:txBody>
      </p:sp>
      <p:cxnSp>
        <p:nvCxnSpPr>
          <p:cNvPr id="18" name="Straight Connector 17">
            <a:extLst>
              <a:ext uri="{FF2B5EF4-FFF2-40B4-BE49-F238E27FC236}">
                <a16:creationId xmlns:a16="http://schemas.microsoft.com/office/drawing/2014/main" id="{CBDA9FCF-F3E4-4814-B723-257AC17FCE3B}"/>
              </a:ext>
            </a:extLst>
          </p:cNvPr>
          <p:cNvCxnSpPr/>
          <p:nvPr userDrawn="1"/>
        </p:nvCxnSpPr>
        <p:spPr>
          <a:xfrm>
            <a:off x="-112734" y="4334005"/>
            <a:ext cx="12304734" cy="0"/>
          </a:xfrm>
          <a:prstGeom prst="line">
            <a:avLst/>
          </a:prstGeom>
          <a:ln w="177800">
            <a:solidFill>
              <a:srgbClr val="FBAF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705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9" name="Object 8">
            <a:extLst>
              <a:ext uri="{FF2B5EF4-FFF2-40B4-BE49-F238E27FC236}">
                <a16:creationId xmlns:a16="http://schemas.microsoft.com/office/drawing/2014/main" id="{D0072B5D-297C-4062-916C-42BF59F8D8FC}"/>
              </a:ext>
            </a:extLst>
          </p:cNvPr>
          <p:cNvGraphicFramePr>
            <a:graphicFrameLocks noChangeAspect="1"/>
          </p:cNvGraphicFramePr>
          <p:nvPr userDrawn="1">
            <p:extLst>
              <p:ext uri="{D42A27DB-BD31-4B8C-83A1-F6EECF244321}">
                <p14:modId xmlns:p14="http://schemas.microsoft.com/office/powerpoint/2010/main" val="2540825645"/>
              </p:ext>
            </p:extLst>
          </p:nvPr>
        </p:nvGraphicFramePr>
        <p:xfrm>
          <a:off x="-106363" y="0"/>
          <a:ext cx="12298363" cy="6910388"/>
        </p:xfrm>
        <a:graphic>
          <a:graphicData uri="http://schemas.openxmlformats.org/presentationml/2006/ole">
            <mc:AlternateContent xmlns:mc="http://schemas.openxmlformats.org/markup-compatibility/2006">
              <mc:Choice xmlns:v="urn:schemas-microsoft-com:vml" Requires="v">
                <p:oleObj spid="_x0000_s1048" name="Image" r:id="rId7" imgW="4613040" imgH="2592000" progId="Photoshop.Image.13">
                  <p:embed/>
                </p:oleObj>
              </mc:Choice>
              <mc:Fallback>
                <p:oleObj name="Image" r:id="rId7" imgW="4613040" imgH="2592000" progId="Photoshop.Image.13">
                  <p:embed/>
                  <p:pic>
                    <p:nvPicPr>
                      <p:cNvPr id="9" name="Object 8">
                        <a:extLst>
                          <a:ext uri="{FF2B5EF4-FFF2-40B4-BE49-F238E27FC236}">
                            <a16:creationId xmlns:a16="http://schemas.microsoft.com/office/drawing/2014/main" id="{D0072B5D-297C-4062-916C-42BF59F8D8FC}"/>
                          </a:ext>
                        </a:extLst>
                      </p:cNvPr>
                      <p:cNvPicPr/>
                      <p:nvPr/>
                    </p:nvPicPr>
                    <p:blipFill>
                      <a:blip r:embed="rId8"/>
                      <a:stretch>
                        <a:fillRect/>
                      </a:stretch>
                    </p:blipFill>
                    <p:spPr>
                      <a:xfrm>
                        <a:off x="-106363" y="0"/>
                        <a:ext cx="12298363" cy="6910388"/>
                      </a:xfrm>
                      <a:prstGeom prst="rect">
                        <a:avLst/>
                      </a:prstGeom>
                      <a:solidFill>
                        <a:schemeClr val="bg1"/>
                      </a:solidFill>
                      <a:ln>
                        <a:noFill/>
                      </a:ln>
                    </p:spPr>
                  </p:pic>
                </p:oleObj>
              </mc:Fallback>
            </mc:AlternateContent>
          </a:graphicData>
        </a:graphic>
      </p:graphicFrame>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6856F2-5B2D-4C29-B591-0ECE230C3926}" type="datetimeFigureOut">
              <a:rPr lang="en-US" smtClean="0"/>
              <a:t>12/17/2020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4A1B3-9011-4F1D-AE82-855D30E5B657}" type="slidenum">
              <a:rPr lang="en-US" smtClean="0"/>
              <a:t>‹#›</a:t>
            </a:fld>
            <a:endParaRPr lang="en-US"/>
          </a:p>
        </p:txBody>
      </p:sp>
      <p:sp>
        <p:nvSpPr>
          <p:cNvPr id="8" name="Rectangle 7">
            <a:extLst>
              <a:ext uri="{FF2B5EF4-FFF2-40B4-BE49-F238E27FC236}">
                <a16:creationId xmlns:a16="http://schemas.microsoft.com/office/drawing/2014/main" id="{8D82BB11-A6D1-4C70-A135-A2F57A995729}"/>
              </a:ext>
            </a:extLst>
          </p:cNvPr>
          <p:cNvSpPr/>
          <p:nvPr userDrawn="1"/>
        </p:nvSpPr>
        <p:spPr>
          <a:xfrm>
            <a:off x="-106363" y="6176963"/>
            <a:ext cx="3004838" cy="733425"/>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1949800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youtu.be/ZnDmmiiFSUU"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drive.google.com/file/d/1zS8PqTE0QfyD-uyQzHlG_w8CjKLXIEmN/view?ts=5fdba0af"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5455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D66EC-A382-41BB-8625-EED5F30E2045}"/>
              </a:ext>
            </a:extLst>
          </p:cNvPr>
          <p:cNvSpPr>
            <a:spLocks noGrp="1"/>
          </p:cNvSpPr>
          <p:nvPr>
            <p:ph type="ctrTitle"/>
          </p:nvPr>
        </p:nvSpPr>
        <p:spPr>
          <a:xfrm>
            <a:off x="0" y="511241"/>
            <a:ext cx="10409207" cy="994913"/>
          </a:xfrm>
        </p:spPr>
        <p:txBody>
          <a:bodyPr>
            <a:noAutofit/>
          </a:bodyPr>
          <a:lstStyle/>
          <a:p>
            <a:r>
              <a:rPr lang="en-US" sz="3600" u="sng" dirty="0"/>
              <a:t>Dance Notation Continued-Steps 7,8 and a BIG Ending with a Cane Trick</a:t>
            </a:r>
            <a:endParaRPr lang="en-US" sz="3600" dirty="0"/>
          </a:p>
        </p:txBody>
      </p:sp>
      <p:sp>
        <p:nvSpPr>
          <p:cNvPr id="3" name="Rectangle 2">
            <a:extLst>
              <a:ext uri="{FF2B5EF4-FFF2-40B4-BE49-F238E27FC236}">
                <a16:creationId xmlns:a16="http://schemas.microsoft.com/office/drawing/2014/main" id="{267AC132-8848-4F33-B7C1-B4131714901B}"/>
              </a:ext>
            </a:extLst>
          </p:cNvPr>
          <p:cNvSpPr/>
          <p:nvPr/>
        </p:nvSpPr>
        <p:spPr>
          <a:xfrm>
            <a:off x="226243" y="2208153"/>
            <a:ext cx="8917757" cy="2585323"/>
          </a:xfrm>
          <a:prstGeom prst="rect">
            <a:avLst/>
          </a:prstGeom>
        </p:spPr>
        <p:txBody>
          <a:bodyPr wrap="square">
            <a:spAutoFit/>
          </a:bodyPr>
          <a:lstStyle/>
          <a:p>
            <a:r>
              <a:rPr lang="en-US" b="1" dirty="0"/>
              <a:t>7.  Sway Left, Sway Right, Turn Left Right Left (3 step turn)</a:t>
            </a:r>
          </a:p>
          <a:p>
            <a:endParaRPr lang="en-US" dirty="0"/>
          </a:p>
          <a:p>
            <a:r>
              <a:rPr lang="en-US" b="1" dirty="0"/>
              <a:t>8.  Step Right Touch Left (&amp; 1 tap cane on floor) FLIP the cane and catch!  Twirl and put under your right arm, Left hand to Hat (or make believe top hat) step kick exit or do it all again!  Have Fun!!</a:t>
            </a:r>
            <a:endParaRPr lang="en-US" dirty="0"/>
          </a:p>
          <a:p>
            <a:br>
              <a:rPr lang="en-US" dirty="0"/>
            </a:br>
            <a:br>
              <a:rPr lang="en-US" dirty="0"/>
            </a:br>
            <a:br>
              <a:rPr lang="en-US" dirty="0"/>
            </a:br>
            <a:endParaRPr lang="en-US" dirty="0"/>
          </a:p>
        </p:txBody>
      </p:sp>
      <p:pic>
        <p:nvPicPr>
          <p:cNvPr id="7170" name="Picture 2">
            <a:extLst>
              <a:ext uri="{FF2B5EF4-FFF2-40B4-BE49-F238E27FC236}">
                <a16:creationId xmlns:a16="http://schemas.microsoft.com/office/drawing/2014/main" id="{3ABE60F8-E97C-451A-AE88-3A90897994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1715" y="3277763"/>
            <a:ext cx="3566190" cy="2585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290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37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670BF-33DC-4A47-9AD1-82B939074CE4}"/>
              </a:ext>
            </a:extLst>
          </p:cNvPr>
          <p:cNvSpPr>
            <a:spLocks noGrp="1"/>
          </p:cNvSpPr>
          <p:nvPr>
            <p:ph type="ctrTitle"/>
          </p:nvPr>
        </p:nvSpPr>
        <p:spPr/>
        <p:txBody>
          <a:bodyPr>
            <a:noAutofit/>
          </a:bodyPr>
          <a:lstStyle/>
          <a:p>
            <a:r>
              <a:rPr lang="en-US" sz="3200" b="1" dirty="0"/>
              <a:t>Social-Emotional Learning and Holiday Dances: A Festive Combination </a:t>
            </a:r>
            <a:endParaRPr lang="en-US" sz="3200" dirty="0"/>
          </a:p>
        </p:txBody>
      </p:sp>
      <p:pic>
        <p:nvPicPr>
          <p:cNvPr id="10" name="Picture Placeholder 9">
            <a:extLst>
              <a:ext uri="{FF2B5EF4-FFF2-40B4-BE49-F238E27FC236}">
                <a16:creationId xmlns:a16="http://schemas.microsoft.com/office/drawing/2014/main" id="{CCE0E179-3593-4B46-A7EC-552775EEF43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703641" y="1889661"/>
            <a:ext cx="917768" cy="1147211"/>
          </a:xfrm>
        </p:spPr>
      </p:pic>
      <p:pic>
        <p:nvPicPr>
          <p:cNvPr id="12" name="Picture Placeholder 11">
            <a:extLst>
              <a:ext uri="{FF2B5EF4-FFF2-40B4-BE49-F238E27FC236}">
                <a16:creationId xmlns:a16="http://schemas.microsoft.com/office/drawing/2014/main" id="{8CC7D4EB-25DC-4B06-B51E-9C96444CDACF}"/>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a:stretch/>
        </p:blipFill>
        <p:spPr>
          <a:xfrm>
            <a:off x="703642" y="3545413"/>
            <a:ext cx="917768" cy="1268855"/>
          </a:xfrm>
        </p:spPr>
      </p:pic>
      <p:sp>
        <p:nvSpPr>
          <p:cNvPr id="6" name="TextBox 5">
            <a:extLst>
              <a:ext uri="{FF2B5EF4-FFF2-40B4-BE49-F238E27FC236}">
                <a16:creationId xmlns:a16="http://schemas.microsoft.com/office/drawing/2014/main" id="{0AFAAB4B-8F50-4C67-87B9-EAF547DC1165}"/>
              </a:ext>
            </a:extLst>
          </p:cNvPr>
          <p:cNvSpPr txBox="1"/>
          <p:nvPr/>
        </p:nvSpPr>
        <p:spPr>
          <a:xfrm>
            <a:off x="2442331" y="2113542"/>
            <a:ext cx="9749667" cy="923330"/>
          </a:xfrm>
          <a:prstGeom prst="rect">
            <a:avLst/>
          </a:prstGeom>
          <a:noFill/>
        </p:spPr>
        <p:txBody>
          <a:bodyPr wrap="square" rtlCol="0">
            <a:spAutoFit/>
          </a:bodyPr>
          <a:lstStyle/>
          <a:p>
            <a:r>
              <a:rPr lang="en-US" dirty="0">
                <a:solidFill>
                  <a:srgbClr val="FBAF43"/>
                </a:solidFill>
                <a:latin typeface="+mj-lt"/>
              </a:rPr>
              <a:t>Christine Fisher</a:t>
            </a:r>
          </a:p>
          <a:p>
            <a:r>
              <a:rPr lang="en-US" dirty="0"/>
              <a:t>2020 National and Southern District Dance Education Teacher of the Year </a:t>
            </a:r>
          </a:p>
          <a:p>
            <a:r>
              <a:rPr lang="en-US" dirty="0"/>
              <a:t>Eastern Guilford Middle School, Gibsonville, NC</a:t>
            </a:r>
          </a:p>
        </p:txBody>
      </p:sp>
      <p:sp>
        <p:nvSpPr>
          <p:cNvPr id="7" name="TextBox 6">
            <a:extLst>
              <a:ext uri="{FF2B5EF4-FFF2-40B4-BE49-F238E27FC236}">
                <a16:creationId xmlns:a16="http://schemas.microsoft.com/office/drawing/2014/main" id="{708B1F18-52CE-460C-8091-E7CA71860E5E}"/>
              </a:ext>
            </a:extLst>
          </p:cNvPr>
          <p:cNvSpPr txBox="1"/>
          <p:nvPr/>
        </p:nvSpPr>
        <p:spPr>
          <a:xfrm>
            <a:off x="2442331" y="3909062"/>
            <a:ext cx="9749667" cy="923330"/>
          </a:xfrm>
          <a:prstGeom prst="rect">
            <a:avLst/>
          </a:prstGeom>
          <a:noFill/>
        </p:spPr>
        <p:txBody>
          <a:bodyPr wrap="square" rtlCol="0">
            <a:spAutoFit/>
          </a:bodyPr>
          <a:lstStyle/>
          <a:p>
            <a:r>
              <a:rPr lang="en-US" dirty="0">
                <a:solidFill>
                  <a:srgbClr val="FBAF43"/>
                </a:solidFill>
                <a:latin typeface="+mj-lt"/>
              </a:rPr>
              <a:t>Cynthia </a:t>
            </a:r>
            <a:r>
              <a:rPr lang="en-US">
                <a:solidFill>
                  <a:srgbClr val="FBAF43"/>
                </a:solidFill>
                <a:latin typeface="+mj-lt"/>
              </a:rPr>
              <a:t>(Cindi) Parise </a:t>
            </a:r>
            <a:r>
              <a:rPr lang="en-US" dirty="0">
                <a:solidFill>
                  <a:srgbClr val="FBAF43"/>
                </a:solidFill>
                <a:latin typeface="+mj-lt"/>
              </a:rPr>
              <a:t>Bosco</a:t>
            </a:r>
          </a:p>
          <a:p>
            <a:r>
              <a:rPr lang="en-US" dirty="0"/>
              <a:t>2020 Eastern District Dance Education Teacher of the Year  </a:t>
            </a:r>
          </a:p>
          <a:p>
            <a:r>
              <a:rPr lang="en-US" dirty="0"/>
              <a:t>Enlarged City School District, Middletown, NY</a:t>
            </a:r>
          </a:p>
        </p:txBody>
      </p:sp>
    </p:spTree>
    <p:extLst>
      <p:ext uri="{BB962C8B-B14F-4D97-AF65-F5344CB8AC3E}">
        <p14:creationId xmlns:p14="http://schemas.microsoft.com/office/powerpoint/2010/main" val="2189855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D66EC-A382-41BB-8625-EED5F30E2045}"/>
              </a:ext>
            </a:extLst>
          </p:cNvPr>
          <p:cNvSpPr>
            <a:spLocks noGrp="1"/>
          </p:cNvSpPr>
          <p:nvPr>
            <p:ph type="ctrTitle"/>
          </p:nvPr>
        </p:nvSpPr>
        <p:spPr>
          <a:xfrm>
            <a:off x="0" y="511241"/>
            <a:ext cx="10409207" cy="994913"/>
          </a:xfrm>
        </p:spPr>
        <p:txBody>
          <a:bodyPr>
            <a:noAutofit/>
          </a:bodyPr>
          <a:lstStyle/>
          <a:p>
            <a:r>
              <a:rPr lang="en-US" sz="4400" dirty="0"/>
              <a:t>What Are You Looking Forward to Most Over Break</a:t>
            </a:r>
          </a:p>
        </p:txBody>
      </p:sp>
      <p:pic>
        <p:nvPicPr>
          <p:cNvPr id="3076" name="Picture 4" descr="World globe clip art free clipart images 2">
            <a:extLst>
              <a:ext uri="{FF2B5EF4-FFF2-40B4-BE49-F238E27FC236}">
                <a16:creationId xmlns:a16="http://schemas.microsoft.com/office/drawing/2014/main" id="{C25E020F-BDC3-47DA-BA7B-F277D64DF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2954" y="1949532"/>
            <a:ext cx="3653820" cy="3680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275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D66EC-A382-41BB-8625-EED5F30E2045}"/>
              </a:ext>
            </a:extLst>
          </p:cNvPr>
          <p:cNvSpPr>
            <a:spLocks noGrp="1"/>
          </p:cNvSpPr>
          <p:nvPr>
            <p:ph type="ctrTitle"/>
          </p:nvPr>
        </p:nvSpPr>
        <p:spPr>
          <a:xfrm>
            <a:off x="0" y="511241"/>
            <a:ext cx="10409207" cy="994913"/>
          </a:xfrm>
        </p:spPr>
        <p:txBody>
          <a:bodyPr>
            <a:noAutofit/>
          </a:bodyPr>
          <a:lstStyle/>
          <a:p>
            <a:r>
              <a:rPr lang="en-US" sz="4400" dirty="0"/>
              <a:t>We Can All Agree on SNOW!</a:t>
            </a:r>
          </a:p>
        </p:txBody>
      </p:sp>
      <p:sp>
        <p:nvSpPr>
          <p:cNvPr id="3" name="TextBox 2">
            <a:extLst>
              <a:ext uri="{FF2B5EF4-FFF2-40B4-BE49-F238E27FC236}">
                <a16:creationId xmlns:a16="http://schemas.microsoft.com/office/drawing/2014/main" id="{72D55553-7161-4937-B7D8-35185AB6E729}"/>
              </a:ext>
            </a:extLst>
          </p:cNvPr>
          <p:cNvSpPr txBox="1"/>
          <p:nvPr/>
        </p:nvSpPr>
        <p:spPr>
          <a:xfrm>
            <a:off x="348791" y="2130457"/>
            <a:ext cx="11293311" cy="4801314"/>
          </a:xfrm>
          <a:prstGeom prst="rect">
            <a:avLst/>
          </a:prstGeom>
          <a:noFill/>
        </p:spPr>
        <p:txBody>
          <a:bodyPr wrap="square" rtlCol="0">
            <a:spAutoFit/>
          </a:bodyPr>
          <a:lstStyle/>
          <a:p>
            <a:r>
              <a:rPr lang="en-US" dirty="0"/>
              <a:t>		</a:t>
            </a:r>
            <a:r>
              <a:rPr lang="en-US" sz="3600" dirty="0"/>
              <a:t>	-Band of Merry Makers, “Snow, Snow, Snow”  	</a:t>
            </a:r>
          </a:p>
          <a:p>
            <a:r>
              <a:rPr lang="en-US" sz="3600" dirty="0"/>
              <a:t>			-Fun follow along, nontechnical</a:t>
            </a:r>
          </a:p>
          <a:p>
            <a:r>
              <a:rPr lang="en-US" sz="3600" dirty="0"/>
              <a:t>			-Dance as celebration</a:t>
            </a:r>
          </a:p>
          <a:p>
            <a:r>
              <a:rPr lang="en-US" sz="3600" dirty="0"/>
              <a:t>			-Dance as community building</a:t>
            </a:r>
          </a:p>
          <a:p>
            <a:r>
              <a:rPr lang="en-US" sz="3600" dirty="0"/>
              <a:t>			-Dance as performance</a:t>
            </a:r>
          </a:p>
          <a:p>
            <a:endParaRPr lang="en-US" sz="3600" dirty="0"/>
          </a:p>
          <a:p>
            <a:r>
              <a:rPr lang="en-US" dirty="0"/>
              <a:t>			- Dean Martin, "Let it Snow, Let it Snow, Let it Snow”</a:t>
            </a:r>
          </a:p>
          <a:p>
            <a:r>
              <a:rPr lang="en-US" dirty="0"/>
              <a:t>			- Vince Guaraldi, “Skating” You might recognize from The Peanuts</a:t>
            </a:r>
          </a:p>
          <a:p>
            <a:endParaRPr lang="en-US" sz="3600" dirty="0"/>
          </a:p>
          <a:p>
            <a:endParaRPr lang="en-US" dirty="0"/>
          </a:p>
        </p:txBody>
      </p:sp>
      <p:pic>
        <p:nvPicPr>
          <p:cNvPr id="2050" name="Picture 2" descr="Snow clipart free images 2">
            <a:extLst>
              <a:ext uri="{FF2B5EF4-FFF2-40B4-BE49-F238E27FC236}">
                <a16:creationId xmlns:a16="http://schemas.microsoft.com/office/drawing/2014/main" id="{A2AE9B4C-8719-4A2F-87BC-528C25F368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9898" y="3026004"/>
            <a:ext cx="2823328" cy="2823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850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D66EC-A382-41BB-8625-EED5F30E2045}"/>
              </a:ext>
            </a:extLst>
          </p:cNvPr>
          <p:cNvSpPr>
            <a:spLocks noGrp="1"/>
          </p:cNvSpPr>
          <p:nvPr>
            <p:ph type="ctrTitle"/>
          </p:nvPr>
        </p:nvSpPr>
        <p:spPr>
          <a:xfrm>
            <a:off x="0" y="511241"/>
            <a:ext cx="10409207" cy="994913"/>
          </a:xfrm>
        </p:spPr>
        <p:txBody>
          <a:bodyPr>
            <a:noAutofit/>
          </a:bodyPr>
          <a:lstStyle/>
          <a:p>
            <a:r>
              <a:rPr lang="en-US" sz="4400" dirty="0"/>
              <a:t>JINGLE BELL ROCK</a:t>
            </a:r>
          </a:p>
        </p:txBody>
      </p:sp>
      <p:sp>
        <p:nvSpPr>
          <p:cNvPr id="3" name="TextBox 2">
            <a:extLst>
              <a:ext uri="{FF2B5EF4-FFF2-40B4-BE49-F238E27FC236}">
                <a16:creationId xmlns:a16="http://schemas.microsoft.com/office/drawing/2014/main" id="{72D55553-7161-4937-B7D8-35185AB6E729}"/>
              </a:ext>
            </a:extLst>
          </p:cNvPr>
          <p:cNvSpPr txBox="1"/>
          <p:nvPr/>
        </p:nvSpPr>
        <p:spPr>
          <a:xfrm>
            <a:off x="6451074" y="5603277"/>
            <a:ext cx="2582945" cy="646331"/>
          </a:xfrm>
          <a:prstGeom prst="rect">
            <a:avLst/>
          </a:prstGeom>
          <a:noFill/>
        </p:spPr>
        <p:txBody>
          <a:bodyPr wrap="square" rtlCol="0">
            <a:spAutoFit/>
          </a:bodyPr>
          <a:lstStyle/>
          <a:p>
            <a:r>
              <a:rPr lang="en-US" dirty="0"/>
              <a:t> Song by Bobby Helms</a:t>
            </a:r>
            <a:endParaRPr lang="en-US" sz="3600" dirty="0"/>
          </a:p>
          <a:p>
            <a:endParaRPr lang="en-US" dirty="0"/>
          </a:p>
        </p:txBody>
      </p:sp>
      <p:sp>
        <p:nvSpPr>
          <p:cNvPr id="4" name="Rectangle 3">
            <a:extLst>
              <a:ext uri="{FF2B5EF4-FFF2-40B4-BE49-F238E27FC236}">
                <a16:creationId xmlns:a16="http://schemas.microsoft.com/office/drawing/2014/main" id="{6F46D98D-43AB-406E-BDF5-8B25170B4916}"/>
              </a:ext>
            </a:extLst>
          </p:cNvPr>
          <p:cNvSpPr/>
          <p:nvPr/>
        </p:nvSpPr>
        <p:spPr>
          <a:xfrm>
            <a:off x="3182778" y="5603277"/>
            <a:ext cx="3393750" cy="369332"/>
          </a:xfrm>
          <a:prstGeom prst="rect">
            <a:avLst/>
          </a:prstGeom>
        </p:spPr>
        <p:txBody>
          <a:bodyPr wrap="none">
            <a:spAutoFit/>
          </a:bodyPr>
          <a:lstStyle/>
          <a:p>
            <a:r>
              <a:rPr lang="en-US" u="sng" dirty="0">
                <a:solidFill>
                  <a:srgbClr val="1C3AA9"/>
                </a:solidFill>
                <a:latin typeface="Proxima Nova"/>
                <a:hlinkClick r:id="rId2"/>
              </a:rPr>
              <a:t>https://youtu.be/ZnDmmiiFSUU</a:t>
            </a:r>
            <a:endParaRPr lang="en-US" dirty="0"/>
          </a:p>
        </p:txBody>
      </p:sp>
      <p:pic>
        <p:nvPicPr>
          <p:cNvPr id="6" name="Picture 5" descr="A picture containing text&#10;&#10;Description automatically generated">
            <a:extLst>
              <a:ext uri="{FF2B5EF4-FFF2-40B4-BE49-F238E27FC236}">
                <a16:creationId xmlns:a16="http://schemas.microsoft.com/office/drawing/2014/main" id="{9F6E7094-26AA-4FC0-BEC4-5DC74834CE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2778" y="2102672"/>
            <a:ext cx="5461601" cy="3344194"/>
          </a:xfrm>
          <a:prstGeom prst="rect">
            <a:avLst/>
          </a:prstGeom>
        </p:spPr>
      </p:pic>
    </p:spTree>
    <p:extLst>
      <p:ext uri="{BB962C8B-B14F-4D97-AF65-F5344CB8AC3E}">
        <p14:creationId xmlns:p14="http://schemas.microsoft.com/office/powerpoint/2010/main" val="2261210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D66EC-A382-41BB-8625-EED5F30E2045}"/>
              </a:ext>
            </a:extLst>
          </p:cNvPr>
          <p:cNvSpPr>
            <a:spLocks noGrp="1"/>
          </p:cNvSpPr>
          <p:nvPr>
            <p:ph type="ctrTitle"/>
          </p:nvPr>
        </p:nvSpPr>
        <p:spPr>
          <a:xfrm>
            <a:off x="0" y="511241"/>
            <a:ext cx="10409207" cy="994913"/>
          </a:xfrm>
        </p:spPr>
        <p:txBody>
          <a:bodyPr>
            <a:noAutofit/>
          </a:bodyPr>
          <a:lstStyle/>
          <a:p>
            <a:r>
              <a:rPr lang="en-US" sz="4400" dirty="0"/>
              <a:t>Social Emotional Learning</a:t>
            </a:r>
          </a:p>
        </p:txBody>
      </p:sp>
      <p:sp>
        <p:nvSpPr>
          <p:cNvPr id="4" name="Rectangle 3">
            <a:extLst>
              <a:ext uri="{FF2B5EF4-FFF2-40B4-BE49-F238E27FC236}">
                <a16:creationId xmlns:a16="http://schemas.microsoft.com/office/drawing/2014/main" id="{56C8AF62-D1CB-43B9-BA73-246033C3FDD7}"/>
              </a:ext>
            </a:extLst>
          </p:cNvPr>
          <p:cNvSpPr/>
          <p:nvPr/>
        </p:nvSpPr>
        <p:spPr>
          <a:xfrm>
            <a:off x="1962791" y="2110669"/>
            <a:ext cx="8446416" cy="3334246"/>
          </a:xfrm>
          <a:prstGeom prst="rect">
            <a:avLst/>
          </a:prstGeom>
        </p:spPr>
        <p:txBody>
          <a:bodyPr wrap="square">
            <a:spAutoFit/>
          </a:bodyPr>
          <a:lstStyle/>
          <a:p>
            <a:pPr>
              <a:spcAft>
                <a:spcPts val="1600"/>
              </a:spcAft>
            </a:pPr>
            <a:br>
              <a:rPr lang="en-US" dirty="0"/>
            </a:br>
            <a:r>
              <a:rPr lang="en-US" b="1" dirty="0">
                <a:solidFill>
                  <a:srgbClr val="1C4587"/>
                </a:solidFill>
                <a:latin typeface="Handlee"/>
              </a:rPr>
              <a:t>-Self Management,</a:t>
            </a:r>
            <a:endParaRPr lang="en-US" dirty="0"/>
          </a:p>
          <a:p>
            <a:pPr>
              <a:spcAft>
                <a:spcPts val="1600"/>
              </a:spcAft>
            </a:pPr>
            <a:r>
              <a:rPr lang="en-US" b="1" dirty="0">
                <a:solidFill>
                  <a:srgbClr val="1C4587"/>
                </a:solidFill>
                <a:latin typeface="Handlee"/>
              </a:rPr>
              <a:t>-Self Awareness,  </a:t>
            </a:r>
            <a:endParaRPr lang="en-US" dirty="0"/>
          </a:p>
          <a:p>
            <a:pPr>
              <a:spcAft>
                <a:spcPts val="1600"/>
              </a:spcAft>
            </a:pPr>
            <a:r>
              <a:rPr lang="en-US" b="1" dirty="0">
                <a:solidFill>
                  <a:srgbClr val="1C4587"/>
                </a:solidFill>
                <a:latin typeface="Handlee"/>
              </a:rPr>
              <a:t>-Social Awareness, </a:t>
            </a:r>
            <a:endParaRPr lang="en-US" dirty="0"/>
          </a:p>
          <a:p>
            <a:pPr>
              <a:spcAft>
                <a:spcPts val="1600"/>
              </a:spcAft>
            </a:pPr>
            <a:r>
              <a:rPr lang="en-US" b="1" dirty="0">
                <a:solidFill>
                  <a:srgbClr val="1C4587"/>
                </a:solidFill>
                <a:latin typeface="Handlee"/>
              </a:rPr>
              <a:t>-Responsible Decision-Making</a:t>
            </a:r>
            <a:endParaRPr lang="en-US" dirty="0"/>
          </a:p>
          <a:p>
            <a:pPr>
              <a:spcAft>
                <a:spcPts val="1600"/>
              </a:spcAft>
            </a:pPr>
            <a:r>
              <a:rPr lang="en-US" b="1" dirty="0">
                <a:solidFill>
                  <a:srgbClr val="1C4587"/>
                </a:solidFill>
                <a:latin typeface="Handlee"/>
              </a:rPr>
              <a:t>-Relationship Skills</a:t>
            </a:r>
            <a:endParaRPr lang="en-US" dirty="0"/>
          </a:p>
          <a:p>
            <a:br>
              <a:rPr lang="en-US" dirty="0"/>
            </a:br>
            <a:endParaRPr lang="en-US" dirty="0"/>
          </a:p>
        </p:txBody>
      </p:sp>
      <p:pic>
        <p:nvPicPr>
          <p:cNvPr id="5124" name="Picture 4">
            <a:extLst>
              <a:ext uri="{FF2B5EF4-FFF2-40B4-BE49-F238E27FC236}">
                <a16:creationId xmlns:a16="http://schemas.microsoft.com/office/drawing/2014/main" id="{98794182-5D64-4B6A-92CD-E1A444092B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807" y="1815642"/>
            <a:ext cx="4114800" cy="392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20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D66EC-A382-41BB-8625-EED5F30E2045}"/>
              </a:ext>
            </a:extLst>
          </p:cNvPr>
          <p:cNvSpPr>
            <a:spLocks noGrp="1"/>
          </p:cNvSpPr>
          <p:nvPr>
            <p:ph type="ctrTitle"/>
          </p:nvPr>
        </p:nvSpPr>
        <p:spPr>
          <a:xfrm>
            <a:off x="0" y="511241"/>
            <a:ext cx="10409207" cy="994913"/>
          </a:xfrm>
        </p:spPr>
        <p:txBody>
          <a:bodyPr>
            <a:noAutofit/>
          </a:bodyPr>
          <a:lstStyle/>
          <a:p>
            <a:r>
              <a:rPr lang="en-US" sz="4400" dirty="0"/>
              <a:t>Learn the Dance</a:t>
            </a:r>
          </a:p>
        </p:txBody>
      </p:sp>
      <p:pic>
        <p:nvPicPr>
          <p:cNvPr id="9" name="Picture 8" descr="A picture containing indoor, floor&#10;&#10;Description automatically generated">
            <a:extLst>
              <a:ext uri="{FF2B5EF4-FFF2-40B4-BE49-F238E27FC236}">
                <a16:creationId xmlns:a16="http://schemas.microsoft.com/office/drawing/2014/main" id="{EDEF660F-381E-4EA5-A6D2-9AD90110A1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491" y="2002318"/>
            <a:ext cx="5990053" cy="3439479"/>
          </a:xfrm>
          <a:prstGeom prst="rect">
            <a:avLst/>
          </a:prstGeom>
        </p:spPr>
      </p:pic>
      <p:sp>
        <p:nvSpPr>
          <p:cNvPr id="5" name="Rectangle 4">
            <a:extLst>
              <a:ext uri="{FF2B5EF4-FFF2-40B4-BE49-F238E27FC236}">
                <a16:creationId xmlns:a16="http://schemas.microsoft.com/office/drawing/2014/main" id="{CEE17527-1EAB-4235-9C88-39BB6B972454}"/>
              </a:ext>
            </a:extLst>
          </p:cNvPr>
          <p:cNvSpPr/>
          <p:nvPr/>
        </p:nvSpPr>
        <p:spPr>
          <a:xfrm>
            <a:off x="6533666" y="3289534"/>
            <a:ext cx="6096000" cy="646331"/>
          </a:xfrm>
          <a:prstGeom prst="rect">
            <a:avLst/>
          </a:prstGeom>
        </p:spPr>
        <p:txBody>
          <a:bodyPr>
            <a:spAutoFit/>
          </a:bodyPr>
          <a:lstStyle/>
          <a:p>
            <a:r>
              <a:rPr lang="en-US" dirty="0">
                <a:hlinkClick r:id="rId3"/>
              </a:rPr>
              <a:t>https://drive.google.com/file/d/1zS8PqTE0QfyD-uyQzHlG_w8CjKLXIEmN/view?ts=5fdba0af</a:t>
            </a:r>
            <a:r>
              <a:rPr lang="en-US" dirty="0"/>
              <a:t> </a:t>
            </a:r>
          </a:p>
        </p:txBody>
      </p:sp>
    </p:spTree>
    <p:extLst>
      <p:ext uri="{BB962C8B-B14F-4D97-AF65-F5344CB8AC3E}">
        <p14:creationId xmlns:p14="http://schemas.microsoft.com/office/powerpoint/2010/main" val="602521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D66EC-A382-41BB-8625-EED5F30E2045}"/>
              </a:ext>
            </a:extLst>
          </p:cNvPr>
          <p:cNvSpPr>
            <a:spLocks noGrp="1"/>
          </p:cNvSpPr>
          <p:nvPr>
            <p:ph type="ctrTitle"/>
          </p:nvPr>
        </p:nvSpPr>
        <p:spPr>
          <a:xfrm>
            <a:off x="0" y="511241"/>
            <a:ext cx="10409207" cy="994913"/>
          </a:xfrm>
        </p:spPr>
        <p:txBody>
          <a:bodyPr>
            <a:noAutofit/>
          </a:bodyPr>
          <a:lstStyle/>
          <a:p>
            <a:r>
              <a:rPr lang="en-US" sz="4400" u="sng" dirty="0"/>
              <a:t>Dance Notation - Steps 1 -3</a:t>
            </a:r>
            <a:r>
              <a:rPr lang="en-US" sz="4400" dirty="0"/>
              <a:t>*</a:t>
            </a:r>
          </a:p>
        </p:txBody>
      </p:sp>
      <p:sp>
        <p:nvSpPr>
          <p:cNvPr id="3" name="Rectangle 2">
            <a:extLst>
              <a:ext uri="{FF2B5EF4-FFF2-40B4-BE49-F238E27FC236}">
                <a16:creationId xmlns:a16="http://schemas.microsoft.com/office/drawing/2014/main" id="{267AC132-8848-4F33-B7C1-B4131714901B}"/>
              </a:ext>
            </a:extLst>
          </p:cNvPr>
          <p:cNvSpPr/>
          <p:nvPr/>
        </p:nvSpPr>
        <p:spPr>
          <a:xfrm>
            <a:off x="226243" y="2208153"/>
            <a:ext cx="8917757" cy="3693319"/>
          </a:xfrm>
          <a:prstGeom prst="rect">
            <a:avLst/>
          </a:prstGeom>
        </p:spPr>
        <p:txBody>
          <a:bodyPr wrap="square">
            <a:spAutoFit/>
          </a:bodyPr>
          <a:lstStyle/>
          <a:p>
            <a:pPr marL="342900" indent="-342900" fontAlgn="base">
              <a:buAutoNum type="arabicPeriod"/>
            </a:pPr>
            <a:r>
              <a:rPr lang="en-US" b="1" dirty="0"/>
              <a:t>Step Right Left Right, Left Right Left, Right Left Right, </a:t>
            </a:r>
          </a:p>
          <a:p>
            <a:r>
              <a:rPr lang="en-US" b="1" dirty="0"/>
              <a:t>(prepare/1st position plie) down (jump) up (land) down</a:t>
            </a:r>
          </a:p>
          <a:p>
            <a:endParaRPr lang="en-US" dirty="0"/>
          </a:p>
          <a:p>
            <a:pPr fontAlgn="base"/>
            <a:r>
              <a:rPr lang="en-US" b="1" dirty="0"/>
              <a:t>2. (3 step turn) step Right, step Left, step Right, KICK Left (reverse)</a:t>
            </a:r>
          </a:p>
          <a:p>
            <a:r>
              <a:rPr lang="en-US" b="1" dirty="0"/>
              <a:t>(3 step tun) step Left, step Right, step Left, KICK Right</a:t>
            </a:r>
          </a:p>
          <a:p>
            <a:endParaRPr lang="en-US" dirty="0"/>
          </a:p>
          <a:p>
            <a:pPr fontAlgn="base"/>
            <a:r>
              <a:rPr lang="en-US" b="1" dirty="0"/>
              <a:t>3. (</a:t>
            </a:r>
            <a:r>
              <a:rPr lang="en-US" b="1" dirty="0" err="1"/>
              <a:t>Softshoe</a:t>
            </a:r>
            <a:r>
              <a:rPr lang="en-US" b="1" dirty="0"/>
              <a:t> style)  Step Right, Left (foot goes in front), Right (reverse)</a:t>
            </a:r>
          </a:p>
          <a:p>
            <a:r>
              <a:rPr lang="en-US" b="1" dirty="0"/>
              <a:t>Step Left, Right (foot goes in front), Left, Step Right , L front, L back, L front,</a:t>
            </a:r>
          </a:p>
          <a:p>
            <a:r>
              <a:rPr lang="en-US" b="1" dirty="0"/>
              <a:t>Turn step Left brush Right </a:t>
            </a:r>
            <a:r>
              <a:rPr lang="en-US" b="1" dirty="0" err="1"/>
              <a:t>st</a:t>
            </a:r>
            <a:r>
              <a:rPr lang="en-US" b="1" dirty="0"/>
              <a:t> </a:t>
            </a:r>
            <a:r>
              <a:rPr lang="en-US" b="1" dirty="0" err="1"/>
              <a:t>st</a:t>
            </a:r>
            <a:r>
              <a:rPr lang="en-US" b="1" dirty="0"/>
              <a:t> brush </a:t>
            </a:r>
            <a:r>
              <a:rPr lang="en-US" b="1" dirty="0" err="1"/>
              <a:t>st</a:t>
            </a:r>
            <a:r>
              <a:rPr lang="en-US" b="1" dirty="0"/>
              <a:t> </a:t>
            </a:r>
            <a:r>
              <a:rPr lang="en-US" b="1" dirty="0" err="1"/>
              <a:t>st</a:t>
            </a:r>
            <a:r>
              <a:rPr lang="en-US" b="1" dirty="0"/>
              <a:t> brush </a:t>
            </a:r>
            <a:r>
              <a:rPr lang="en-US" b="1" dirty="0" err="1"/>
              <a:t>st</a:t>
            </a:r>
            <a:r>
              <a:rPr lang="en-US" b="1" dirty="0"/>
              <a:t> </a:t>
            </a:r>
            <a:r>
              <a:rPr lang="en-US" b="1" dirty="0" err="1"/>
              <a:t>st</a:t>
            </a:r>
            <a:r>
              <a:rPr lang="en-US" b="1" dirty="0"/>
              <a:t>, grapevine Right, (back) L (jump) R (front) L (side)R!!!</a:t>
            </a:r>
            <a:endParaRPr lang="en-US" dirty="0"/>
          </a:p>
          <a:p>
            <a:br>
              <a:rPr lang="en-US" dirty="0"/>
            </a:br>
            <a:br>
              <a:rPr lang="en-US" dirty="0"/>
            </a:br>
            <a:endParaRPr lang="en-US" dirty="0"/>
          </a:p>
        </p:txBody>
      </p:sp>
      <p:pic>
        <p:nvPicPr>
          <p:cNvPr id="9218" name="Picture 2">
            <a:extLst>
              <a:ext uri="{FF2B5EF4-FFF2-40B4-BE49-F238E27FC236}">
                <a16:creationId xmlns:a16="http://schemas.microsoft.com/office/drawing/2014/main" id="{D5F2815F-C96A-4731-BE77-CDB36929AE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2409" y="1703525"/>
            <a:ext cx="3980577" cy="3693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811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D66EC-A382-41BB-8625-EED5F30E2045}"/>
              </a:ext>
            </a:extLst>
          </p:cNvPr>
          <p:cNvSpPr>
            <a:spLocks noGrp="1"/>
          </p:cNvSpPr>
          <p:nvPr>
            <p:ph type="ctrTitle"/>
          </p:nvPr>
        </p:nvSpPr>
        <p:spPr>
          <a:xfrm>
            <a:off x="1" y="511241"/>
            <a:ext cx="9266548" cy="994913"/>
          </a:xfrm>
        </p:spPr>
        <p:txBody>
          <a:bodyPr>
            <a:noAutofit/>
          </a:bodyPr>
          <a:lstStyle/>
          <a:p>
            <a:r>
              <a:rPr lang="en-US" sz="4000" u="sng" dirty="0"/>
              <a:t>Dance Notation Continued - Steps 4-6</a:t>
            </a:r>
            <a:endParaRPr lang="en-US" sz="4000" dirty="0"/>
          </a:p>
        </p:txBody>
      </p:sp>
      <p:sp>
        <p:nvSpPr>
          <p:cNvPr id="3" name="Rectangle 2">
            <a:extLst>
              <a:ext uri="{FF2B5EF4-FFF2-40B4-BE49-F238E27FC236}">
                <a16:creationId xmlns:a16="http://schemas.microsoft.com/office/drawing/2014/main" id="{267AC132-8848-4F33-B7C1-B4131714901B}"/>
              </a:ext>
            </a:extLst>
          </p:cNvPr>
          <p:cNvSpPr/>
          <p:nvPr/>
        </p:nvSpPr>
        <p:spPr>
          <a:xfrm>
            <a:off x="226243" y="2208153"/>
            <a:ext cx="8917757" cy="2862322"/>
          </a:xfrm>
          <a:prstGeom prst="rect">
            <a:avLst/>
          </a:prstGeom>
        </p:spPr>
        <p:txBody>
          <a:bodyPr wrap="square">
            <a:spAutoFit/>
          </a:bodyPr>
          <a:lstStyle/>
          <a:p>
            <a:r>
              <a:rPr lang="en-US" b="1" dirty="0">
                <a:solidFill>
                  <a:srgbClr val="FF0000"/>
                </a:solidFill>
              </a:rPr>
              <a:t>*</a:t>
            </a:r>
            <a:r>
              <a:rPr lang="en-US" b="1" u="sng" dirty="0">
                <a:solidFill>
                  <a:srgbClr val="FF0000"/>
                </a:solidFill>
              </a:rPr>
              <a:t>REPEAT STEPS 1-3:)</a:t>
            </a:r>
          </a:p>
          <a:p>
            <a:endParaRPr lang="en-US" dirty="0"/>
          </a:p>
          <a:p>
            <a:r>
              <a:rPr lang="en-US" b="1" dirty="0"/>
              <a:t>4.  Step touch 4x (or freestyle:) ROCK RLRL triple hips RLR LRL</a:t>
            </a:r>
          </a:p>
          <a:p>
            <a:endParaRPr lang="en-US" dirty="0"/>
          </a:p>
          <a:p>
            <a:r>
              <a:rPr lang="en-US" b="1" dirty="0"/>
              <a:t>5.  Step touch 4x (or freestyle:) JUMP into your toboggan</a:t>
            </a:r>
          </a:p>
          <a:p>
            <a:endParaRPr lang="en-US" dirty="0"/>
          </a:p>
          <a:p>
            <a:r>
              <a:rPr lang="en-US" b="1" dirty="0"/>
              <a:t>6. Cramp roll 4x (be like a horse!!) Step RLR LRL RLR LRL </a:t>
            </a:r>
            <a:endParaRPr lang="en-US" dirty="0"/>
          </a:p>
          <a:p>
            <a:r>
              <a:rPr lang="en-US" b="1" dirty="0"/>
              <a:t>Turn to the Right step Right brush Left </a:t>
            </a:r>
            <a:r>
              <a:rPr lang="en-US" b="1" dirty="0" err="1"/>
              <a:t>st</a:t>
            </a:r>
            <a:r>
              <a:rPr lang="en-US" b="1" dirty="0"/>
              <a:t> </a:t>
            </a:r>
            <a:r>
              <a:rPr lang="en-US" b="1" dirty="0" err="1"/>
              <a:t>st</a:t>
            </a:r>
            <a:r>
              <a:rPr lang="en-US" b="1" dirty="0"/>
              <a:t> brush </a:t>
            </a:r>
            <a:r>
              <a:rPr lang="en-US" b="1" dirty="0" err="1"/>
              <a:t>st</a:t>
            </a:r>
            <a:r>
              <a:rPr lang="en-US" b="1" dirty="0"/>
              <a:t> </a:t>
            </a:r>
            <a:r>
              <a:rPr lang="en-US" b="1" dirty="0" err="1"/>
              <a:t>st</a:t>
            </a:r>
            <a:r>
              <a:rPr lang="en-US" b="1" dirty="0"/>
              <a:t> brush </a:t>
            </a:r>
            <a:r>
              <a:rPr lang="en-US" b="1" dirty="0" err="1"/>
              <a:t>st</a:t>
            </a:r>
            <a:r>
              <a:rPr lang="en-US" b="1" dirty="0"/>
              <a:t> </a:t>
            </a:r>
            <a:r>
              <a:rPr lang="en-US" b="1" dirty="0" err="1"/>
              <a:t>st</a:t>
            </a:r>
            <a:br>
              <a:rPr lang="en-US" dirty="0"/>
            </a:br>
            <a:br>
              <a:rPr lang="en-US" dirty="0"/>
            </a:br>
            <a:endParaRPr lang="en-US" dirty="0"/>
          </a:p>
        </p:txBody>
      </p:sp>
      <p:pic>
        <p:nvPicPr>
          <p:cNvPr id="8194" name="Picture 2">
            <a:extLst>
              <a:ext uri="{FF2B5EF4-FFF2-40B4-BE49-F238E27FC236}">
                <a16:creationId xmlns:a16="http://schemas.microsoft.com/office/drawing/2014/main" id="{3ECDE2CB-C666-4521-BE20-9A835127A4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1751" y="2284211"/>
            <a:ext cx="3124265" cy="2710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6026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0F537E8A131F499086D9C8C4646A97" ma:contentTypeVersion="878" ma:contentTypeDescription="Create a new document." ma:contentTypeScope="" ma:versionID="368327cd5d9984145226a767c78f6ecd">
  <xsd:schema xmlns:xsd="http://www.w3.org/2001/XMLSchema" xmlns:xs="http://www.w3.org/2001/XMLSchema" xmlns:p="http://schemas.microsoft.com/office/2006/metadata/properties" xmlns:ns2="884504c7-8947-4b8b-b80f-5716d350c446" xmlns:ns3="c26a5b26-b672-4723-92c1-e780ab783860" xmlns:ns4="6ddd1ac8-79a5-4096-b6be-c0d073a83a0a" xmlns:ns5="http://schemas.microsoft.com/sharepoint/v4" targetNamespace="http://schemas.microsoft.com/office/2006/metadata/properties" ma:root="true" ma:fieldsID="9f170dbbce8f19ce6be2c4c85ead2b6f" ns2:_="" ns3:_="" ns4:_="" ns5:_="">
    <xsd:import namespace="884504c7-8947-4b8b-b80f-5716d350c446"/>
    <xsd:import namespace="c26a5b26-b672-4723-92c1-e780ab783860"/>
    <xsd:import namespace="6ddd1ac8-79a5-4096-b6be-c0d073a83a0a"/>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5:IconOverlay"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4504c7-8947-4b8b-b80f-5716d350c44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26a5b26-b672-4723-92c1-e780ab78386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ddd1ac8-79a5-4096-b6be-c0d073a83a0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_dlc_DocId xmlns="884504c7-8947-4b8b-b80f-5716d350c446">TV6764636EP6-189553559-229391</_dlc_DocId>
    <_dlc_DocIdUrl xmlns="884504c7-8947-4b8b-b80f-5716d350c446">
      <Url>https://shapeamerica.sharepoint.com/sites/Fileshares/Public/_layouts/15/DocIdRedir.aspx?ID=TV6764636EP6-189553559-229391</Url>
      <Description>TV6764636EP6-189553559-229391</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4399D85-3C91-4A1B-B6DC-D0138C19B0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4504c7-8947-4b8b-b80f-5716d350c446"/>
    <ds:schemaRef ds:uri="c26a5b26-b672-4723-92c1-e780ab783860"/>
    <ds:schemaRef ds:uri="6ddd1ac8-79a5-4096-b6be-c0d073a83a0a"/>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DA81AC-9735-460C-95F1-1DAB94B872DF}">
  <ds:schemaRefs>
    <ds:schemaRef ds:uri="http://schemas.microsoft.com/office/2006/documentManagement/types"/>
    <ds:schemaRef ds:uri="http://purl.org/dc/dcmitype/"/>
    <ds:schemaRef ds:uri="6ddd1ac8-79a5-4096-b6be-c0d073a83a0a"/>
    <ds:schemaRef ds:uri="884504c7-8947-4b8b-b80f-5716d350c446"/>
    <ds:schemaRef ds:uri="http://purl.org/dc/elements/1.1/"/>
    <ds:schemaRef ds:uri="http://schemas.microsoft.com/office/infopath/2007/PartnerControls"/>
    <ds:schemaRef ds:uri="c26a5b26-b672-4723-92c1-e780ab783860"/>
    <ds:schemaRef ds:uri="http://schemas.openxmlformats.org/package/2006/metadata/core-properties"/>
    <ds:schemaRef ds:uri="http://purl.org/dc/terms/"/>
    <ds:schemaRef ds:uri="http://schemas.microsoft.com/sharepoint/v4"/>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7AB7BCA-DC2C-4931-876D-C8BEB1E7C3EA}">
  <ds:schemaRefs>
    <ds:schemaRef ds:uri="http://schemas.microsoft.com/sharepoint/v3/contenttype/forms"/>
  </ds:schemaRefs>
</ds:datastoreItem>
</file>

<file path=customXml/itemProps4.xml><?xml version="1.0" encoding="utf-8"?>
<ds:datastoreItem xmlns:ds="http://schemas.openxmlformats.org/officeDocument/2006/customXml" ds:itemID="{C515B871-006E-4BCC-B689-AB12DCB2D52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861</TotalTime>
  <Words>524</Words>
  <Application>Microsoft Office PowerPoint</Application>
  <PresentationFormat>Widescreen</PresentationFormat>
  <Paragraphs>54</Paragraphs>
  <Slides>11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7" baseType="lpstr">
      <vt:lpstr>Arial</vt:lpstr>
      <vt:lpstr>Arial Black</vt:lpstr>
      <vt:lpstr>Handlee</vt:lpstr>
      <vt:lpstr>Proxima Nova</vt:lpstr>
      <vt:lpstr>Office Theme</vt:lpstr>
      <vt:lpstr>Image</vt:lpstr>
      <vt:lpstr>PowerPoint Presentation</vt:lpstr>
      <vt:lpstr>Social-Emotional Learning and Holiday Dances: A Festive Combination </vt:lpstr>
      <vt:lpstr>What Are You Looking Forward to Most Over Break</vt:lpstr>
      <vt:lpstr>We Can All Agree on SNOW!</vt:lpstr>
      <vt:lpstr>JINGLE BELL ROCK</vt:lpstr>
      <vt:lpstr>Social Emotional Learning</vt:lpstr>
      <vt:lpstr>Learn the Dance</vt:lpstr>
      <vt:lpstr>Dance Notation - Steps 1 -3*</vt:lpstr>
      <vt:lpstr>Dance Notation Continued - Steps 4-6</vt:lpstr>
      <vt:lpstr>Dance Notation Continued-Steps 7,8 and a BIG Ending with a Cane Trick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Pollard</dc:creator>
  <cp:lastModifiedBy>Julie Frank</cp:lastModifiedBy>
  <cp:revision>38</cp:revision>
  <dcterms:created xsi:type="dcterms:W3CDTF">2019-12-05T15:04:59Z</dcterms:created>
  <dcterms:modified xsi:type="dcterms:W3CDTF">2020-12-18T00:04:58Z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0x010100A50F537E8A131F499086D9C8C4646A97</vt:lpwstr>
  </property>
  <property fmtid="{D5CDD505-2E9C-101B-9397-08002B2CF9AE}" pid="3" name="_dlc_DocIdItemGuid">
    <vt:lpwstr>6e102c88-1123-48b7-ab7c-561e168ee10a</vt:lpwstr>
  </property>
</Properties>
</file>