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58" r:id="rId6"/>
    <p:sldId id="262" r:id="rId7"/>
    <p:sldId id="260" r:id="rId8"/>
    <p:sldId id="267" r:id="rId9"/>
    <p:sldId id="263" r:id="rId10"/>
    <p:sldId id="264" r:id="rId11"/>
    <p:sldId id="266" r:id="rId12"/>
    <p:sldId id="265"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43"/>
    <a:srgbClr val="25A8E0"/>
    <a:srgbClr val="0157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94803" autoAdjust="0"/>
  </p:normalViewPr>
  <p:slideViewPr>
    <p:cSldViewPr snapToGrid="0">
      <p:cViewPr varScale="1">
        <p:scale>
          <a:sx n="81" d="100"/>
          <a:sy n="81" d="100"/>
        </p:scale>
        <p:origin x="614"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6852" y="414068"/>
            <a:ext cx="7178296" cy="5302369"/>
          </a:xfrm>
          <a:prstGeom prst="rect">
            <a:avLst/>
          </a:prstGeom>
        </p:spPr>
      </p:pic>
    </p:spTree>
    <p:extLst>
      <p:ext uri="{BB962C8B-B14F-4D97-AF65-F5344CB8AC3E}">
        <p14:creationId xmlns:p14="http://schemas.microsoft.com/office/powerpoint/2010/main" val="208364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Speaker Intro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517" y="247291"/>
            <a:ext cx="1322328" cy="976760"/>
          </a:xfrm>
          <a:prstGeom prst="rect">
            <a:avLst/>
          </a:prstGeom>
        </p:spPr>
      </p:pic>
      <p:sp>
        <p:nvSpPr>
          <p:cNvPr id="3" name="Title 1">
            <a:extLst>
              <a:ext uri="{FF2B5EF4-FFF2-40B4-BE49-F238E27FC236}">
                <a16:creationId xmlns:a16="http://schemas.microsoft.com/office/drawing/2014/main" id="{BDFAB8A6-1994-465B-B63C-578EBA2F116B}"/>
              </a:ext>
            </a:extLst>
          </p:cNvPr>
          <p:cNvSpPr>
            <a:spLocks noGrp="1"/>
          </p:cNvSpPr>
          <p:nvPr>
            <p:ph type="ctrTitle" hasCustomPrompt="1"/>
          </p:nvPr>
        </p:nvSpPr>
        <p:spPr>
          <a:xfrm>
            <a:off x="0" y="247291"/>
            <a:ext cx="10409207" cy="994913"/>
          </a:xfrm>
        </p:spPr>
        <p:txBody>
          <a:bodyPr lIns="228600" rIns="228600" anchor="b"/>
          <a:lstStyle>
            <a:lvl1pPr algn="l">
              <a:lnSpc>
                <a:spcPct val="100000"/>
              </a:lnSpc>
              <a:defRPr sz="6000">
                <a:solidFill>
                  <a:srgbClr val="25A8E0"/>
                </a:solidFill>
              </a:defRPr>
            </a:lvl1pPr>
          </a:lstStyle>
          <a:p>
            <a:r>
              <a:rPr lang="en-US" dirty="0"/>
              <a:t>Topic/Theme/Focus</a:t>
            </a:r>
          </a:p>
        </p:txBody>
      </p:sp>
      <p:sp>
        <p:nvSpPr>
          <p:cNvPr id="4" name="Picture Placeholder 3">
            <a:extLst>
              <a:ext uri="{FF2B5EF4-FFF2-40B4-BE49-F238E27FC236}">
                <a16:creationId xmlns:a16="http://schemas.microsoft.com/office/drawing/2014/main" id="{843F8B61-8958-4CBF-8D7D-8D929E3A0993}"/>
              </a:ext>
            </a:extLst>
          </p:cNvPr>
          <p:cNvSpPr>
            <a:spLocks noGrp="1"/>
          </p:cNvSpPr>
          <p:nvPr>
            <p:ph type="pic" sz="quarter" idx="10" hasCustomPrompt="1"/>
          </p:nvPr>
        </p:nvSpPr>
        <p:spPr>
          <a:xfrm>
            <a:off x="615950" y="1596194"/>
            <a:ext cx="1155730" cy="1163736"/>
          </a:xfrm>
          <a:ln w="28575">
            <a:solidFill>
              <a:schemeClr val="tx1"/>
            </a:solidFill>
          </a:ln>
        </p:spPr>
        <p:txBody>
          <a:bodyPr>
            <a:normAutofit/>
          </a:bodyPr>
          <a:lstStyle>
            <a:lvl1pPr>
              <a:defRPr sz="1200"/>
            </a:lvl1pPr>
          </a:lstStyle>
          <a:p>
            <a:r>
              <a:rPr lang="en-US" sz="1200" dirty="0"/>
              <a:t>Click to add a TOY Headshot</a:t>
            </a:r>
            <a:endParaRPr lang="en-US" dirty="0"/>
          </a:p>
        </p:txBody>
      </p:sp>
      <p:sp>
        <p:nvSpPr>
          <p:cNvPr id="13" name="Picture Placeholder 3">
            <a:extLst>
              <a:ext uri="{FF2B5EF4-FFF2-40B4-BE49-F238E27FC236}">
                <a16:creationId xmlns:a16="http://schemas.microsoft.com/office/drawing/2014/main" id="{4986DB36-98FE-455F-AD51-8482F770CF74}"/>
              </a:ext>
            </a:extLst>
          </p:cNvPr>
          <p:cNvSpPr>
            <a:spLocks noGrp="1"/>
          </p:cNvSpPr>
          <p:nvPr>
            <p:ph type="pic" sz="quarter" idx="11" hasCustomPrompt="1"/>
          </p:nvPr>
        </p:nvSpPr>
        <p:spPr>
          <a:xfrm>
            <a:off x="615950" y="3169077"/>
            <a:ext cx="1155730" cy="1163736"/>
          </a:xfrm>
          <a:ln w="28575">
            <a:solidFill>
              <a:schemeClr val="tx1"/>
            </a:solidFill>
          </a:ln>
        </p:spPr>
        <p:txBody>
          <a:bodyPr>
            <a:normAutofit/>
          </a:bodyPr>
          <a:lstStyle>
            <a:lvl1pPr>
              <a:defRPr sz="1200"/>
            </a:lvl1pPr>
          </a:lstStyle>
          <a:p>
            <a:r>
              <a:rPr lang="en-US" sz="1200" dirty="0"/>
              <a:t>Click to add a TOY Headshot</a:t>
            </a:r>
            <a:endParaRPr lang="en-US" dirty="0"/>
          </a:p>
        </p:txBody>
      </p:sp>
      <p:sp>
        <p:nvSpPr>
          <p:cNvPr id="14" name="Picture Placeholder 3">
            <a:extLst>
              <a:ext uri="{FF2B5EF4-FFF2-40B4-BE49-F238E27FC236}">
                <a16:creationId xmlns:a16="http://schemas.microsoft.com/office/drawing/2014/main" id="{6DDB5EE5-7FE0-472C-B605-9D290D57C92A}"/>
              </a:ext>
            </a:extLst>
          </p:cNvPr>
          <p:cNvSpPr>
            <a:spLocks noGrp="1"/>
          </p:cNvSpPr>
          <p:nvPr>
            <p:ph type="pic" sz="quarter" idx="12" hasCustomPrompt="1"/>
          </p:nvPr>
        </p:nvSpPr>
        <p:spPr>
          <a:xfrm>
            <a:off x="615950" y="4741960"/>
            <a:ext cx="1155730" cy="1163736"/>
          </a:xfrm>
          <a:ln w="28575">
            <a:solidFill>
              <a:schemeClr val="tx1"/>
            </a:solidFill>
          </a:ln>
        </p:spPr>
        <p:txBody>
          <a:bodyPr>
            <a:normAutofit/>
          </a:bodyPr>
          <a:lstStyle>
            <a:lvl1pPr>
              <a:defRPr sz="1200"/>
            </a:lvl1pPr>
          </a:lstStyle>
          <a:p>
            <a:r>
              <a:rPr lang="en-US" sz="1200" dirty="0"/>
              <a:t>Click to add a TOY Headshot</a:t>
            </a:r>
            <a:endParaRPr lang="en-US" dirty="0"/>
          </a:p>
        </p:txBody>
      </p:sp>
    </p:spTree>
    <p:extLst>
      <p:ext uri="{BB962C8B-B14F-4D97-AF65-F5344CB8AC3E}">
        <p14:creationId xmlns:p14="http://schemas.microsoft.com/office/powerpoint/2010/main" val="324797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517" y="247291"/>
            <a:ext cx="1322328" cy="976760"/>
          </a:xfrm>
          <a:prstGeom prst="rect">
            <a:avLst/>
          </a:prstGeom>
        </p:spPr>
      </p:pic>
      <p:sp>
        <p:nvSpPr>
          <p:cNvPr id="3" name="Title 1">
            <a:extLst>
              <a:ext uri="{FF2B5EF4-FFF2-40B4-BE49-F238E27FC236}">
                <a16:creationId xmlns:a16="http://schemas.microsoft.com/office/drawing/2014/main" id="{BDFAB8A6-1994-465B-B63C-578EBA2F116B}"/>
              </a:ext>
            </a:extLst>
          </p:cNvPr>
          <p:cNvSpPr>
            <a:spLocks noGrp="1"/>
          </p:cNvSpPr>
          <p:nvPr>
            <p:ph type="ctrTitle" hasCustomPrompt="1"/>
          </p:nvPr>
        </p:nvSpPr>
        <p:spPr>
          <a:xfrm>
            <a:off x="0" y="247291"/>
            <a:ext cx="10409207" cy="994913"/>
          </a:xfrm>
        </p:spPr>
        <p:txBody>
          <a:bodyPr lIns="228600" rIns="228600" anchor="b"/>
          <a:lstStyle>
            <a:lvl1pPr algn="l">
              <a:lnSpc>
                <a:spcPct val="100000"/>
              </a:lnSpc>
              <a:defRPr sz="6000">
                <a:solidFill>
                  <a:srgbClr val="25A8E0"/>
                </a:solidFill>
              </a:defRPr>
            </a:lvl1pPr>
          </a:lstStyle>
          <a:p>
            <a:r>
              <a:rPr lang="en-US" dirty="0"/>
              <a:t>Slide Title</a:t>
            </a:r>
          </a:p>
        </p:txBody>
      </p:sp>
    </p:spTree>
    <p:extLst>
      <p:ext uri="{BB962C8B-B14F-4D97-AF65-F5344CB8AC3E}">
        <p14:creationId xmlns:p14="http://schemas.microsoft.com/office/powerpoint/2010/main" val="399298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it Slid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3717AA12-B62B-49B6-B9CA-5833F0773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8121" y="695440"/>
            <a:ext cx="4375756" cy="3232228"/>
          </a:xfrm>
          <a:prstGeom prst="rect">
            <a:avLst/>
          </a:prstGeom>
        </p:spPr>
      </p:pic>
      <p:sp>
        <p:nvSpPr>
          <p:cNvPr id="16" name="TextBox 15">
            <a:extLst>
              <a:ext uri="{FF2B5EF4-FFF2-40B4-BE49-F238E27FC236}">
                <a16:creationId xmlns:a16="http://schemas.microsoft.com/office/drawing/2014/main" id="{1CEECACE-8F05-41A5-8AE1-F6D741CE8CA8}"/>
              </a:ext>
            </a:extLst>
          </p:cNvPr>
          <p:cNvSpPr txBox="1"/>
          <p:nvPr userDrawn="1"/>
        </p:nvSpPr>
        <p:spPr>
          <a:xfrm>
            <a:off x="-112734" y="4490247"/>
            <a:ext cx="12304734" cy="1477328"/>
          </a:xfrm>
          <a:prstGeom prst="rect">
            <a:avLst/>
          </a:prstGeom>
          <a:noFill/>
        </p:spPr>
        <p:txBody>
          <a:bodyPr wrap="square" rtlCol="0">
            <a:spAutoFit/>
          </a:bodyPr>
          <a:lstStyle/>
          <a:p>
            <a:pPr algn="ctr"/>
            <a:r>
              <a:rPr lang="en-US" sz="3600" dirty="0">
                <a:solidFill>
                  <a:srgbClr val="25A8E0"/>
                </a:solidFill>
                <a:latin typeface="+mj-lt"/>
              </a:rPr>
              <a:t>Find more episodes and resources:</a:t>
            </a:r>
          </a:p>
          <a:p>
            <a:pPr algn="ctr"/>
            <a:r>
              <a:rPr lang="en-US" sz="5400" dirty="0">
                <a:solidFill>
                  <a:srgbClr val="FBAF43"/>
                </a:solidFill>
                <a:latin typeface="+mn-lt"/>
              </a:rPr>
              <a:t>shapeamerica.org/</a:t>
            </a:r>
            <a:r>
              <a:rPr lang="en-US" sz="5400" dirty="0" err="1">
                <a:solidFill>
                  <a:srgbClr val="FBAF43"/>
                </a:solidFill>
                <a:latin typeface="+mn-lt"/>
              </a:rPr>
              <a:t>ToyTalks</a:t>
            </a:r>
            <a:endParaRPr lang="en-US" sz="5400" dirty="0">
              <a:solidFill>
                <a:srgbClr val="FBAF43"/>
              </a:solidFill>
              <a:latin typeface="+mn-lt"/>
            </a:endParaRPr>
          </a:p>
        </p:txBody>
      </p:sp>
      <p:cxnSp>
        <p:nvCxnSpPr>
          <p:cNvPr id="18" name="Straight Connector 17">
            <a:extLst>
              <a:ext uri="{FF2B5EF4-FFF2-40B4-BE49-F238E27FC236}">
                <a16:creationId xmlns:a16="http://schemas.microsoft.com/office/drawing/2014/main" id="{CBDA9FCF-F3E4-4814-B723-257AC17FCE3B}"/>
              </a:ext>
            </a:extLst>
          </p:cNvPr>
          <p:cNvCxnSpPr/>
          <p:nvPr userDrawn="1"/>
        </p:nvCxnSpPr>
        <p:spPr>
          <a:xfrm>
            <a:off x="-112734" y="4334005"/>
            <a:ext cx="12304734" cy="0"/>
          </a:xfrm>
          <a:prstGeom prst="line">
            <a:avLst/>
          </a:prstGeom>
          <a:ln w="177800">
            <a:solidFill>
              <a:srgbClr val="FBAF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0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D0072B5D-297C-4062-916C-42BF59F8D8FC}"/>
              </a:ext>
            </a:extLst>
          </p:cNvPr>
          <p:cNvGraphicFramePr>
            <a:graphicFrameLocks noChangeAspect="1"/>
          </p:cNvGraphicFramePr>
          <p:nvPr userDrawn="1">
            <p:extLst>
              <p:ext uri="{D42A27DB-BD31-4B8C-83A1-F6EECF244321}">
                <p14:modId xmlns:p14="http://schemas.microsoft.com/office/powerpoint/2010/main" val="2540825645"/>
              </p:ext>
            </p:extLst>
          </p:nvPr>
        </p:nvGraphicFramePr>
        <p:xfrm>
          <a:off x="-106363" y="0"/>
          <a:ext cx="12298363" cy="6910388"/>
        </p:xfrm>
        <a:graphic>
          <a:graphicData uri="http://schemas.openxmlformats.org/presentationml/2006/ole">
            <mc:AlternateContent xmlns:mc="http://schemas.openxmlformats.org/markup-compatibility/2006">
              <mc:Choice xmlns:v="urn:schemas-microsoft-com:vml" Requires="v">
                <p:oleObj spid="_x0000_s1044" name="Image" r:id="rId7" imgW="4613040" imgH="2592000" progId="Photoshop.Image.13">
                  <p:embed/>
                </p:oleObj>
              </mc:Choice>
              <mc:Fallback>
                <p:oleObj name="Image" r:id="rId7" imgW="4613040" imgH="2592000" progId="Photoshop.Image.13">
                  <p:embed/>
                  <p:pic>
                    <p:nvPicPr>
                      <p:cNvPr id="9" name="Object 8">
                        <a:extLst>
                          <a:ext uri="{FF2B5EF4-FFF2-40B4-BE49-F238E27FC236}">
                            <a16:creationId xmlns:a16="http://schemas.microsoft.com/office/drawing/2014/main" id="{D0072B5D-297C-4062-916C-42BF59F8D8FC}"/>
                          </a:ext>
                        </a:extLst>
                      </p:cNvPr>
                      <p:cNvPicPr/>
                      <p:nvPr/>
                    </p:nvPicPr>
                    <p:blipFill>
                      <a:blip r:embed="rId8"/>
                      <a:stretch>
                        <a:fillRect/>
                      </a:stretch>
                    </p:blipFill>
                    <p:spPr>
                      <a:xfrm>
                        <a:off x="-106363" y="0"/>
                        <a:ext cx="12298363" cy="6910388"/>
                      </a:xfrm>
                      <a:prstGeom prst="rect">
                        <a:avLst/>
                      </a:prstGeom>
                      <a:solidFill>
                        <a:schemeClr val="bg1"/>
                      </a:solidFill>
                      <a:ln>
                        <a:noFill/>
                      </a:ln>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856F2-5B2D-4C29-B591-0ECE230C3926}" type="datetimeFigureOut">
              <a:rPr lang="en-US" smtClean="0"/>
              <a:t>9/3/2020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A1B3-9011-4F1D-AE82-855D30E5B657}" type="slidenum">
              <a:rPr lang="en-US" smtClean="0"/>
              <a:t>‹#›</a:t>
            </a:fld>
            <a:endParaRPr lang="en-US"/>
          </a:p>
        </p:txBody>
      </p:sp>
      <p:sp>
        <p:nvSpPr>
          <p:cNvPr id="8" name="Rectangle 7">
            <a:extLst>
              <a:ext uri="{FF2B5EF4-FFF2-40B4-BE49-F238E27FC236}">
                <a16:creationId xmlns:a16="http://schemas.microsoft.com/office/drawing/2014/main" id="{8D82BB11-A6D1-4C70-A135-A2F57A995729}"/>
              </a:ext>
            </a:extLst>
          </p:cNvPr>
          <p:cNvSpPr/>
          <p:nvPr userDrawn="1"/>
        </p:nvSpPr>
        <p:spPr>
          <a:xfrm>
            <a:off x="-106363" y="6176963"/>
            <a:ext cx="3004838" cy="73342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94980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45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70BF-33DC-4A47-9AD1-82B939074CE4}"/>
              </a:ext>
            </a:extLst>
          </p:cNvPr>
          <p:cNvSpPr>
            <a:spLocks noGrp="1"/>
          </p:cNvSpPr>
          <p:nvPr>
            <p:ph type="ctrTitle"/>
          </p:nvPr>
        </p:nvSpPr>
        <p:spPr>
          <a:xfrm>
            <a:off x="0" y="708955"/>
            <a:ext cx="10409207" cy="994913"/>
          </a:xfrm>
        </p:spPr>
        <p:txBody>
          <a:bodyPr>
            <a:noAutofit/>
          </a:bodyPr>
          <a:lstStyle/>
          <a:p>
            <a:r>
              <a:rPr lang="en-US" sz="3200" dirty="0"/>
              <a:t>Best Practice Tips for Teaching Dance Education On-Site with Physical Distancing &amp; Within a Virtual Setting</a:t>
            </a:r>
          </a:p>
        </p:txBody>
      </p:sp>
      <p:pic>
        <p:nvPicPr>
          <p:cNvPr id="10" name="Picture Placeholder 9">
            <a:extLst>
              <a:ext uri="{FF2B5EF4-FFF2-40B4-BE49-F238E27FC236}">
                <a16:creationId xmlns:a16="http://schemas.microsoft.com/office/drawing/2014/main" id="{CCE0E179-3593-4B46-A7EC-552775EEF4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721960" y="2085396"/>
            <a:ext cx="1191680" cy="1489601"/>
          </a:xfrm>
        </p:spPr>
      </p:pic>
      <p:pic>
        <p:nvPicPr>
          <p:cNvPr id="12" name="Picture Placeholder 11">
            <a:extLst>
              <a:ext uri="{FF2B5EF4-FFF2-40B4-BE49-F238E27FC236}">
                <a16:creationId xmlns:a16="http://schemas.microsoft.com/office/drawing/2014/main" id="{8CC7D4EB-25DC-4B06-B51E-9C96444CDAC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xfrm>
            <a:off x="721959" y="3708843"/>
            <a:ext cx="1191681" cy="1489603"/>
          </a:xfrm>
        </p:spPr>
      </p:pic>
      <p:sp>
        <p:nvSpPr>
          <p:cNvPr id="6" name="TextBox 5">
            <a:extLst>
              <a:ext uri="{FF2B5EF4-FFF2-40B4-BE49-F238E27FC236}">
                <a16:creationId xmlns:a16="http://schemas.microsoft.com/office/drawing/2014/main" id="{0AFAAB4B-8F50-4C67-87B9-EAF547DC1165}"/>
              </a:ext>
            </a:extLst>
          </p:cNvPr>
          <p:cNvSpPr txBox="1"/>
          <p:nvPr/>
        </p:nvSpPr>
        <p:spPr>
          <a:xfrm>
            <a:off x="2442333" y="2424888"/>
            <a:ext cx="9749667" cy="923330"/>
          </a:xfrm>
          <a:prstGeom prst="rect">
            <a:avLst/>
          </a:prstGeom>
          <a:noFill/>
        </p:spPr>
        <p:txBody>
          <a:bodyPr wrap="square" rtlCol="0">
            <a:spAutoFit/>
          </a:bodyPr>
          <a:lstStyle/>
          <a:p>
            <a:r>
              <a:rPr lang="en-US" dirty="0">
                <a:solidFill>
                  <a:srgbClr val="FBAF43"/>
                </a:solidFill>
                <a:latin typeface="+mj-lt"/>
              </a:rPr>
              <a:t>Christine Kiernan Fisher</a:t>
            </a:r>
          </a:p>
          <a:p>
            <a:r>
              <a:rPr lang="en-US" dirty="0"/>
              <a:t>2020 National and Southern District Dance Education Teacher of the Year</a:t>
            </a:r>
          </a:p>
          <a:p>
            <a:r>
              <a:rPr lang="en-US" dirty="0"/>
              <a:t>Eastern Guilford Middle School in Gibsonville, NC</a:t>
            </a:r>
          </a:p>
        </p:txBody>
      </p:sp>
      <p:sp>
        <p:nvSpPr>
          <p:cNvPr id="7" name="TextBox 6">
            <a:extLst>
              <a:ext uri="{FF2B5EF4-FFF2-40B4-BE49-F238E27FC236}">
                <a16:creationId xmlns:a16="http://schemas.microsoft.com/office/drawing/2014/main" id="{708B1F18-52CE-460C-8091-E7CA71860E5E}"/>
              </a:ext>
            </a:extLst>
          </p:cNvPr>
          <p:cNvSpPr txBox="1"/>
          <p:nvPr/>
        </p:nvSpPr>
        <p:spPr>
          <a:xfrm>
            <a:off x="2442333" y="3977170"/>
            <a:ext cx="9749667" cy="923330"/>
          </a:xfrm>
          <a:prstGeom prst="rect">
            <a:avLst/>
          </a:prstGeom>
          <a:noFill/>
        </p:spPr>
        <p:txBody>
          <a:bodyPr wrap="square" rtlCol="0">
            <a:spAutoFit/>
          </a:bodyPr>
          <a:lstStyle/>
          <a:p>
            <a:r>
              <a:rPr lang="en-US" dirty="0">
                <a:solidFill>
                  <a:srgbClr val="FBAF43"/>
                </a:solidFill>
                <a:latin typeface="+mj-lt"/>
              </a:rPr>
              <a:t>Ashley Gross</a:t>
            </a:r>
          </a:p>
          <a:p>
            <a:r>
              <a:rPr lang="en-US" dirty="0"/>
              <a:t>2020 Central District Dance Education Teacher of the Year </a:t>
            </a:r>
          </a:p>
          <a:p>
            <a:r>
              <a:rPr lang="en-US" dirty="0"/>
              <a:t>Woodman Elementary in Wichita, KS</a:t>
            </a:r>
          </a:p>
        </p:txBody>
      </p:sp>
    </p:spTree>
    <p:extLst>
      <p:ext uri="{BB962C8B-B14F-4D97-AF65-F5344CB8AC3E}">
        <p14:creationId xmlns:p14="http://schemas.microsoft.com/office/powerpoint/2010/main" val="218985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179108" y="1611982"/>
            <a:ext cx="10409207" cy="4223209"/>
          </a:xfrm>
        </p:spPr>
        <p:txBody>
          <a:bodyPr>
            <a:noAutofit/>
          </a:bodyPr>
          <a:lstStyle/>
          <a:p>
            <a:r>
              <a:rPr lang="en-US" sz="3200" dirty="0">
                <a:solidFill>
                  <a:schemeClr val="tx1"/>
                </a:solidFill>
                <a:latin typeface="+mn-lt"/>
              </a:rPr>
              <a:t>1. Keep up your routines.</a:t>
            </a:r>
            <a:br>
              <a:rPr lang="en-US" sz="3200" dirty="0">
                <a:solidFill>
                  <a:schemeClr val="tx1"/>
                </a:solidFill>
                <a:latin typeface="+mn-lt"/>
              </a:rPr>
            </a:br>
            <a:br>
              <a:rPr lang="en-US" sz="3200" dirty="0">
                <a:solidFill>
                  <a:schemeClr val="tx1"/>
                </a:solidFill>
                <a:latin typeface="+mn-lt"/>
              </a:rPr>
            </a:br>
            <a:r>
              <a:rPr lang="en-US" sz="3200" dirty="0">
                <a:solidFill>
                  <a:schemeClr val="tx1"/>
                </a:solidFill>
                <a:latin typeface="+mn-lt"/>
              </a:rPr>
              <a:t>2. Say YES! Keep your students powered on!</a:t>
            </a:r>
            <a:br>
              <a:rPr lang="en-US" sz="3200" dirty="0">
                <a:solidFill>
                  <a:schemeClr val="tx1"/>
                </a:solidFill>
                <a:latin typeface="+mn-lt"/>
              </a:rPr>
            </a:br>
            <a:br>
              <a:rPr lang="en-US" sz="3200" dirty="0">
                <a:solidFill>
                  <a:schemeClr val="tx1"/>
                </a:solidFill>
                <a:latin typeface="+mn-lt"/>
              </a:rPr>
            </a:br>
            <a:r>
              <a:rPr lang="en-US" sz="3200" dirty="0">
                <a:solidFill>
                  <a:schemeClr val="tx1"/>
                </a:solidFill>
                <a:latin typeface="+mn-lt"/>
              </a:rPr>
              <a:t>3. Keep your expectations clear and continue to hold the students accountable.</a:t>
            </a:r>
            <a:br>
              <a:rPr lang="en-US" sz="3200" dirty="0">
                <a:solidFill>
                  <a:schemeClr val="tx1"/>
                </a:solidFill>
                <a:latin typeface="+mn-lt"/>
              </a:rPr>
            </a:br>
            <a:br>
              <a:rPr lang="en-US" sz="3200" dirty="0">
                <a:solidFill>
                  <a:schemeClr val="tx1"/>
                </a:solidFill>
                <a:latin typeface="+mn-lt"/>
              </a:rPr>
            </a:br>
            <a:r>
              <a:rPr lang="en-US" sz="3200" dirty="0">
                <a:solidFill>
                  <a:schemeClr val="tx1"/>
                </a:solidFill>
                <a:latin typeface="+mn-lt"/>
              </a:rPr>
              <a:t>4. Keep it FUN for those who are not able to be in live classes!</a:t>
            </a:r>
          </a:p>
        </p:txBody>
      </p:sp>
      <p:sp>
        <p:nvSpPr>
          <p:cNvPr id="4" name="Title 1">
            <a:extLst>
              <a:ext uri="{FF2B5EF4-FFF2-40B4-BE49-F238E27FC236}">
                <a16:creationId xmlns:a16="http://schemas.microsoft.com/office/drawing/2014/main" id="{7E4065A2-0095-4DC3-AD1B-661806118E51}"/>
              </a:ext>
            </a:extLst>
          </p:cNvPr>
          <p:cNvSpPr txBox="1">
            <a:spLocks/>
          </p:cNvSpPr>
          <p:nvPr/>
        </p:nvSpPr>
        <p:spPr>
          <a:xfrm>
            <a:off x="179107" y="527901"/>
            <a:ext cx="10409207" cy="612741"/>
          </a:xfrm>
          <a:prstGeom prst="rect">
            <a:avLst/>
          </a:prstGeom>
        </p:spPr>
        <p:txBody>
          <a:bodyPr vert="horz" lIns="228600" tIns="45720" rIns="228600" bIns="45720" rtlCol="0" anchor="b">
            <a:noAutofit/>
          </a:bodyPr>
          <a:lstStyle>
            <a:lvl1pPr algn="l" defTabSz="914400" rtl="0" eaLnBrk="1" latinLnBrk="0" hangingPunct="1">
              <a:lnSpc>
                <a:spcPct val="100000"/>
              </a:lnSpc>
              <a:spcBef>
                <a:spcPct val="0"/>
              </a:spcBef>
              <a:buNone/>
              <a:defRPr sz="6000" kern="1200">
                <a:solidFill>
                  <a:srgbClr val="25A8E0"/>
                </a:solidFill>
                <a:latin typeface="+mj-lt"/>
                <a:ea typeface="+mj-ea"/>
                <a:cs typeface="+mj-cs"/>
              </a:defRPr>
            </a:lvl1pPr>
          </a:lstStyle>
          <a:p>
            <a:r>
              <a:rPr lang="en-US" sz="4400" dirty="0"/>
              <a:t>Connect Outside of Class</a:t>
            </a:r>
          </a:p>
        </p:txBody>
      </p:sp>
    </p:spTree>
    <p:extLst>
      <p:ext uri="{BB962C8B-B14F-4D97-AF65-F5344CB8AC3E}">
        <p14:creationId xmlns:p14="http://schemas.microsoft.com/office/powerpoint/2010/main" val="295527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p:txBody>
          <a:bodyPr>
            <a:normAutofit fontScale="90000"/>
          </a:bodyPr>
          <a:lstStyle/>
          <a:p>
            <a:r>
              <a:rPr lang="en-US" dirty="0"/>
              <a:t>Keep it FUN!</a:t>
            </a:r>
          </a:p>
        </p:txBody>
      </p:sp>
      <p:pic>
        <p:nvPicPr>
          <p:cNvPr id="4" name="3ED9149C-575E-41A6-B67E-92060D93BB81">
            <a:extLst>
              <a:ext uri="{FF2B5EF4-FFF2-40B4-BE49-F238E27FC236}">
                <a16:creationId xmlns:a16="http://schemas.microsoft.com/office/drawing/2014/main" id="{AB9D8DBF-BED3-4A28-A93C-5B90CD43E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31" y="1411714"/>
            <a:ext cx="7007230" cy="438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9EE7E4C-6115-4214-A00A-0F6704E7BB6E}"/>
              </a:ext>
            </a:extLst>
          </p:cNvPr>
          <p:cNvSpPr txBox="1">
            <a:spLocks/>
          </p:cNvSpPr>
          <p:nvPr/>
        </p:nvSpPr>
        <p:spPr>
          <a:xfrm>
            <a:off x="7656136" y="2812954"/>
            <a:ext cx="4240491" cy="994913"/>
          </a:xfrm>
          <a:prstGeom prst="rect">
            <a:avLst/>
          </a:prstGeom>
        </p:spPr>
        <p:txBody>
          <a:bodyPr vert="horz" lIns="228600" tIns="45720" rIns="228600" bIns="45720" rtlCol="0" anchor="b">
            <a:noAutofit/>
          </a:bodyPr>
          <a:lstStyle>
            <a:lvl1pPr algn="l" defTabSz="914400" rtl="0" eaLnBrk="1" latinLnBrk="0" hangingPunct="1">
              <a:lnSpc>
                <a:spcPct val="100000"/>
              </a:lnSpc>
              <a:spcBef>
                <a:spcPct val="0"/>
              </a:spcBef>
              <a:buNone/>
              <a:defRPr sz="6000" kern="1200">
                <a:solidFill>
                  <a:srgbClr val="25A8E0"/>
                </a:solidFill>
                <a:latin typeface="+mj-lt"/>
                <a:ea typeface="+mj-ea"/>
                <a:cs typeface="+mj-cs"/>
              </a:defRPr>
            </a:lvl1pPr>
          </a:lstStyle>
          <a:p>
            <a:r>
              <a:rPr lang="en-US" sz="4800" dirty="0"/>
              <a:t>Back Deck Ballet</a:t>
            </a:r>
          </a:p>
        </p:txBody>
      </p:sp>
    </p:spTree>
    <p:extLst>
      <p:ext uri="{BB962C8B-B14F-4D97-AF65-F5344CB8AC3E}">
        <p14:creationId xmlns:p14="http://schemas.microsoft.com/office/powerpoint/2010/main" val="284715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2304414" y="456622"/>
            <a:ext cx="6996291" cy="994913"/>
          </a:xfrm>
        </p:spPr>
        <p:txBody>
          <a:bodyPr>
            <a:normAutofit fontScale="90000"/>
          </a:bodyPr>
          <a:lstStyle/>
          <a:p>
            <a:r>
              <a:rPr lang="en-US" dirty="0"/>
              <a:t>Are you on Mute?</a:t>
            </a:r>
          </a:p>
        </p:txBody>
      </p:sp>
      <p:pic>
        <p:nvPicPr>
          <p:cNvPr id="3" name="Picture 2">
            <a:extLst>
              <a:ext uri="{FF2B5EF4-FFF2-40B4-BE49-F238E27FC236}">
                <a16:creationId xmlns:a16="http://schemas.microsoft.com/office/drawing/2014/main" id="{0DE1927C-D343-4141-AD2B-46D1CBEC1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56" y="456622"/>
            <a:ext cx="109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0EC4EFB-886E-4818-8115-DDF0FBC25679}"/>
              </a:ext>
            </a:extLst>
          </p:cNvPr>
          <p:cNvPicPr>
            <a:picLocks noChangeAspect="1"/>
          </p:cNvPicPr>
          <p:nvPr/>
        </p:nvPicPr>
        <p:blipFill>
          <a:blip r:embed="rId3"/>
          <a:stretch>
            <a:fillRect/>
          </a:stretch>
        </p:blipFill>
        <p:spPr>
          <a:xfrm>
            <a:off x="740834" y="2738344"/>
            <a:ext cx="6255457" cy="1065445"/>
          </a:xfrm>
          <a:prstGeom prst="rect">
            <a:avLst/>
          </a:prstGeom>
        </p:spPr>
      </p:pic>
      <p:pic>
        <p:nvPicPr>
          <p:cNvPr id="6" name="Picture 5">
            <a:extLst>
              <a:ext uri="{FF2B5EF4-FFF2-40B4-BE49-F238E27FC236}">
                <a16:creationId xmlns:a16="http://schemas.microsoft.com/office/drawing/2014/main" id="{0A4E205F-F7AD-4115-AFA6-AE7F5C9CBD4E}"/>
              </a:ext>
            </a:extLst>
          </p:cNvPr>
          <p:cNvPicPr>
            <a:picLocks noChangeAspect="1"/>
          </p:cNvPicPr>
          <p:nvPr/>
        </p:nvPicPr>
        <p:blipFill>
          <a:blip r:embed="rId4"/>
          <a:stretch>
            <a:fillRect/>
          </a:stretch>
        </p:blipFill>
        <p:spPr>
          <a:xfrm>
            <a:off x="811388" y="4565597"/>
            <a:ext cx="6255456" cy="1428804"/>
          </a:xfrm>
          <a:prstGeom prst="rect">
            <a:avLst/>
          </a:prstGeom>
        </p:spPr>
      </p:pic>
      <p:sp>
        <p:nvSpPr>
          <p:cNvPr id="7" name="Oval 6">
            <a:extLst>
              <a:ext uri="{FF2B5EF4-FFF2-40B4-BE49-F238E27FC236}">
                <a16:creationId xmlns:a16="http://schemas.microsoft.com/office/drawing/2014/main" id="{21E44A68-BFE2-44A2-A4BE-7985D94BD5E5}"/>
              </a:ext>
            </a:extLst>
          </p:cNvPr>
          <p:cNvSpPr/>
          <p:nvPr/>
        </p:nvSpPr>
        <p:spPr>
          <a:xfrm>
            <a:off x="5263517" y="2794579"/>
            <a:ext cx="920044" cy="884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FF0000"/>
                </a:solidFill>
              </a:ln>
              <a:noFill/>
            </a:endParaRPr>
          </a:p>
        </p:txBody>
      </p:sp>
      <p:sp>
        <p:nvSpPr>
          <p:cNvPr id="8" name="Oval 7">
            <a:extLst>
              <a:ext uri="{FF2B5EF4-FFF2-40B4-BE49-F238E27FC236}">
                <a16:creationId xmlns:a16="http://schemas.microsoft.com/office/drawing/2014/main" id="{D1873B26-A85F-4DEF-920C-C744980657CA}"/>
              </a:ext>
            </a:extLst>
          </p:cNvPr>
          <p:cNvSpPr/>
          <p:nvPr/>
        </p:nvSpPr>
        <p:spPr>
          <a:xfrm>
            <a:off x="5342538" y="4794754"/>
            <a:ext cx="920044" cy="8841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FF0000"/>
                </a:solidFill>
              </a:ln>
              <a:noFill/>
            </a:endParaRPr>
          </a:p>
        </p:txBody>
      </p:sp>
      <p:pic>
        <p:nvPicPr>
          <p:cNvPr id="9" name="Picture 2" descr="Bitmoji Image">
            <a:extLst>
              <a:ext uri="{FF2B5EF4-FFF2-40B4-BE49-F238E27FC236}">
                <a16:creationId xmlns:a16="http://schemas.microsoft.com/office/drawing/2014/main" id="{1839EA69-629F-44C8-A389-16A135AF26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360" y="1521176"/>
            <a:ext cx="4473224" cy="447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p14">
            <a:extLst>
              <a:ext uri="{FF2B5EF4-FFF2-40B4-BE49-F238E27FC236}">
                <a16:creationId xmlns:a16="http://schemas.microsoft.com/office/drawing/2014/main" id="{A7BDDEF3-DFFF-4E4B-BD42-4E075410B1C8}"/>
              </a:ext>
            </a:extLst>
          </p:cNvPr>
          <p:cNvSpPr txBox="1">
            <a:spLocks/>
          </p:cNvSpPr>
          <p:nvPr/>
        </p:nvSpPr>
        <p:spPr>
          <a:xfrm>
            <a:off x="881415" y="0"/>
            <a:ext cx="9716706" cy="1484489"/>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100000"/>
              </a:lnSpc>
              <a:spcBef>
                <a:spcPct val="0"/>
              </a:spcBef>
              <a:buNone/>
              <a:defRPr sz="6000" kern="1200">
                <a:solidFill>
                  <a:srgbClr val="25A8E0"/>
                </a:solidFill>
                <a:latin typeface="+mj-lt"/>
                <a:ea typeface="+mj-ea"/>
                <a:cs typeface="+mj-cs"/>
              </a:defRPr>
            </a:lvl1pPr>
          </a:lstStyle>
          <a:p>
            <a:pPr algn="ctr"/>
            <a:r>
              <a:rPr lang="en-US" sz="5867" b="1" dirty="0">
                <a:latin typeface="Arial Black" panose="020B0A04020102020204" pitchFamily="34" charset="0"/>
                <a:ea typeface="Amatic SC"/>
                <a:cs typeface="Amatic SC"/>
                <a:sym typeface="Amatic SC"/>
              </a:rPr>
              <a:t>Be an Active Listener</a:t>
            </a:r>
          </a:p>
        </p:txBody>
      </p:sp>
      <p:sp>
        <p:nvSpPr>
          <p:cNvPr id="5" name="Google Shape;62;p14">
            <a:extLst>
              <a:ext uri="{FF2B5EF4-FFF2-40B4-BE49-F238E27FC236}">
                <a16:creationId xmlns:a16="http://schemas.microsoft.com/office/drawing/2014/main" id="{84A52775-FD9A-400B-B468-A8566987663E}"/>
              </a:ext>
            </a:extLst>
          </p:cNvPr>
          <p:cNvSpPr txBox="1">
            <a:spLocks/>
          </p:cNvSpPr>
          <p:nvPr/>
        </p:nvSpPr>
        <p:spPr>
          <a:xfrm>
            <a:off x="603140" y="1199050"/>
            <a:ext cx="10985720" cy="132991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b="1" dirty="0">
                <a:solidFill>
                  <a:srgbClr val="0070C0"/>
                </a:solidFill>
                <a:latin typeface="Amatic SC"/>
                <a:ea typeface="Amatic SC"/>
                <a:cs typeface="Amatic SC"/>
                <a:sym typeface="Amatic SC"/>
              </a:rPr>
              <a:t>  </a:t>
            </a:r>
            <a:r>
              <a:rPr lang="en-US" sz="4800" b="1" dirty="0">
                <a:solidFill>
                  <a:srgbClr val="0070C0"/>
                </a:solidFill>
                <a:latin typeface="Amatic SC"/>
                <a:ea typeface="Amatic SC"/>
                <a:cs typeface="Amatic SC"/>
                <a:sym typeface="Amatic SC"/>
              </a:rPr>
              <a:t>Eyes	       Ears              Voice          Body</a:t>
            </a:r>
          </a:p>
          <a:p>
            <a:pPr marL="0" indent="0">
              <a:buFont typeface="Arial" panose="020B0604020202020204" pitchFamily="34" charset="0"/>
              <a:buNone/>
            </a:pPr>
            <a:r>
              <a:rPr lang="en-US" sz="7200" b="1" dirty="0">
                <a:solidFill>
                  <a:srgbClr val="0070C0"/>
                </a:solidFill>
                <a:latin typeface="Amatic SC"/>
                <a:ea typeface="Amatic SC"/>
                <a:cs typeface="Amatic SC"/>
                <a:sym typeface="Amatic SC"/>
              </a:rPr>
              <a:t>                                    </a:t>
            </a:r>
          </a:p>
          <a:p>
            <a:pPr marL="0" indent="0">
              <a:buFont typeface="Arial" panose="020B0604020202020204" pitchFamily="34" charset="0"/>
              <a:buNone/>
            </a:pPr>
            <a:endParaRPr lang="en-US" sz="7200" b="1" dirty="0">
              <a:solidFill>
                <a:srgbClr val="0070C0"/>
              </a:solidFill>
              <a:latin typeface="Amatic SC"/>
              <a:ea typeface="Amatic SC"/>
              <a:cs typeface="Amatic SC"/>
              <a:sym typeface="Amatic SC"/>
            </a:endParaRPr>
          </a:p>
          <a:p>
            <a:pPr marL="0" indent="0">
              <a:buFont typeface="Arial" panose="020B0604020202020204" pitchFamily="34" charset="0"/>
              <a:buNone/>
            </a:pPr>
            <a:r>
              <a:rPr lang="en-US" sz="7200" b="1" dirty="0">
                <a:solidFill>
                  <a:srgbClr val="0070C0"/>
                </a:solidFill>
                <a:latin typeface="Amatic SC"/>
                <a:ea typeface="Amatic SC"/>
                <a:cs typeface="Amatic SC"/>
                <a:sym typeface="Amatic SC"/>
              </a:rPr>
              <a:t>    			</a:t>
            </a:r>
          </a:p>
        </p:txBody>
      </p:sp>
      <p:pic>
        <p:nvPicPr>
          <p:cNvPr id="6" name="Picture 6" descr="eye emoji">
            <a:extLst>
              <a:ext uri="{FF2B5EF4-FFF2-40B4-BE49-F238E27FC236}">
                <a16:creationId xmlns:a16="http://schemas.microsoft.com/office/drawing/2014/main" id="{FF99D8B2-1346-4E14-9080-597E5E2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40" y="2421518"/>
            <a:ext cx="1999747" cy="199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Bitmoji Image">
            <a:extLst>
              <a:ext uri="{FF2B5EF4-FFF2-40B4-BE49-F238E27FC236}">
                <a16:creationId xmlns:a16="http://schemas.microsoft.com/office/drawing/2014/main" id="{41CD75CF-7C90-4FBC-A2F8-B31666C93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370" y="2421517"/>
            <a:ext cx="1852789" cy="1852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Bitmoji Image">
            <a:extLst>
              <a:ext uri="{FF2B5EF4-FFF2-40B4-BE49-F238E27FC236}">
                <a16:creationId xmlns:a16="http://schemas.microsoft.com/office/drawing/2014/main" id="{A643BC4C-8125-48F1-AE0B-67A4E7D38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568" y="2332521"/>
            <a:ext cx="1852789" cy="1852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osing">
            <a:extLst>
              <a:ext uri="{FF2B5EF4-FFF2-40B4-BE49-F238E27FC236}">
                <a16:creationId xmlns:a16="http://schemas.microsoft.com/office/drawing/2014/main" id="{6213A763-EDEA-4493-8343-B42140036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5202" y="2123297"/>
            <a:ext cx="2151009" cy="21510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CCCB3B0-F0B3-4D37-BCD6-779990F76DBF}"/>
              </a:ext>
            </a:extLst>
          </p:cNvPr>
          <p:cNvSpPr/>
          <p:nvPr/>
        </p:nvSpPr>
        <p:spPr>
          <a:xfrm>
            <a:off x="404857" y="4558465"/>
            <a:ext cx="2335363" cy="1631216"/>
          </a:xfrm>
          <a:prstGeom prst="rect">
            <a:avLst/>
          </a:prstGeom>
        </p:spPr>
        <p:txBody>
          <a:bodyPr wrap="square">
            <a:spAutoFit/>
          </a:bodyPr>
          <a:lstStyle/>
          <a:p>
            <a:pPr algn="ctr">
              <a:spcAft>
                <a:spcPts val="2133"/>
              </a:spcAft>
            </a:pPr>
            <a:r>
              <a:rPr lang="en-US" sz="2000" b="1" dirty="0">
                <a:latin typeface="Amatic SC"/>
                <a:ea typeface="Amatic SC"/>
                <a:cs typeface="Amatic SC"/>
                <a:sym typeface="Amatic SC"/>
              </a:rPr>
              <a:t>Eyes on your screen when the teacher is talking or giving directions.</a:t>
            </a:r>
          </a:p>
        </p:txBody>
      </p:sp>
      <p:sp>
        <p:nvSpPr>
          <p:cNvPr id="11" name="Rectangle 10">
            <a:extLst>
              <a:ext uri="{FF2B5EF4-FFF2-40B4-BE49-F238E27FC236}">
                <a16:creationId xmlns:a16="http://schemas.microsoft.com/office/drawing/2014/main" id="{BB67387D-2F2B-4AD3-9C5D-C11D1E16B153}"/>
              </a:ext>
            </a:extLst>
          </p:cNvPr>
          <p:cNvSpPr/>
          <p:nvPr/>
        </p:nvSpPr>
        <p:spPr>
          <a:xfrm>
            <a:off x="3311336" y="4558465"/>
            <a:ext cx="2428432" cy="1323439"/>
          </a:xfrm>
          <a:prstGeom prst="rect">
            <a:avLst/>
          </a:prstGeom>
        </p:spPr>
        <p:txBody>
          <a:bodyPr wrap="square">
            <a:spAutoFit/>
          </a:bodyPr>
          <a:lstStyle/>
          <a:p>
            <a:pPr algn="ctr">
              <a:spcAft>
                <a:spcPts val="2133"/>
              </a:spcAft>
            </a:pPr>
            <a:r>
              <a:rPr lang="en-US" sz="2000" b="1" dirty="0">
                <a:latin typeface="Amatic SC"/>
                <a:ea typeface="Amatic SC"/>
                <a:cs typeface="Amatic SC"/>
                <a:sym typeface="Amatic SC"/>
              </a:rPr>
              <a:t>Make sure you are in a quiet place were you can hear the teacher.  Turn it up!!</a:t>
            </a:r>
          </a:p>
        </p:txBody>
      </p:sp>
      <p:sp>
        <p:nvSpPr>
          <p:cNvPr id="12" name="Rectangle 11">
            <a:extLst>
              <a:ext uri="{FF2B5EF4-FFF2-40B4-BE49-F238E27FC236}">
                <a16:creationId xmlns:a16="http://schemas.microsoft.com/office/drawing/2014/main" id="{12C170CB-1BA1-469F-A554-33E11134F63D}"/>
              </a:ext>
            </a:extLst>
          </p:cNvPr>
          <p:cNvSpPr/>
          <p:nvPr/>
        </p:nvSpPr>
        <p:spPr>
          <a:xfrm>
            <a:off x="6288658" y="4558465"/>
            <a:ext cx="2261105" cy="1631216"/>
          </a:xfrm>
          <a:prstGeom prst="rect">
            <a:avLst/>
          </a:prstGeom>
        </p:spPr>
        <p:txBody>
          <a:bodyPr wrap="square">
            <a:spAutoFit/>
          </a:bodyPr>
          <a:lstStyle/>
          <a:p>
            <a:pPr algn="ctr">
              <a:spcAft>
                <a:spcPts val="2133"/>
              </a:spcAft>
            </a:pPr>
            <a:r>
              <a:rPr lang="en-US" sz="2000" b="1" dirty="0">
                <a:latin typeface="Amatic SC"/>
                <a:ea typeface="Amatic SC"/>
                <a:cs typeface="Amatic SC"/>
                <a:sym typeface="Amatic SC"/>
              </a:rPr>
              <a:t>Please mute yourself, and the teacher will call on students to share.</a:t>
            </a:r>
          </a:p>
        </p:txBody>
      </p:sp>
      <p:sp>
        <p:nvSpPr>
          <p:cNvPr id="13" name="Rectangle 12">
            <a:extLst>
              <a:ext uri="{FF2B5EF4-FFF2-40B4-BE49-F238E27FC236}">
                <a16:creationId xmlns:a16="http://schemas.microsoft.com/office/drawing/2014/main" id="{79E8D0ED-2B74-4CF3-9F95-5ED0AB5AAE5F}"/>
              </a:ext>
            </a:extLst>
          </p:cNvPr>
          <p:cNvSpPr/>
          <p:nvPr/>
        </p:nvSpPr>
        <p:spPr>
          <a:xfrm>
            <a:off x="9098653" y="4558465"/>
            <a:ext cx="1966164" cy="1631216"/>
          </a:xfrm>
          <a:prstGeom prst="rect">
            <a:avLst/>
          </a:prstGeom>
        </p:spPr>
        <p:txBody>
          <a:bodyPr wrap="square">
            <a:spAutoFit/>
          </a:bodyPr>
          <a:lstStyle/>
          <a:p>
            <a:pPr algn="ctr">
              <a:spcAft>
                <a:spcPts val="2133"/>
              </a:spcAft>
            </a:pPr>
            <a:r>
              <a:rPr lang="en-US" sz="2000" b="1" dirty="0">
                <a:latin typeface="Amatic SC"/>
                <a:ea typeface="Amatic SC"/>
                <a:cs typeface="Amatic SC"/>
                <a:sym typeface="Amatic SC"/>
              </a:rPr>
              <a:t>Stand with your device in front of you.  Be in an open space.</a:t>
            </a:r>
          </a:p>
        </p:txBody>
      </p:sp>
    </p:spTree>
    <p:extLst>
      <p:ext uri="{BB962C8B-B14F-4D97-AF65-F5344CB8AC3E}">
        <p14:creationId xmlns:p14="http://schemas.microsoft.com/office/powerpoint/2010/main" val="119650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0" y="897740"/>
            <a:ext cx="10409207" cy="994913"/>
          </a:xfrm>
        </p:spPr>
        <p:txBody>
          <a:bodyPr>
            <a:noAutofit/>
          </a:bodyPr>
          <a:lstStyle/>
          <a:p>
            <a:r>
              <a:rPr lang="en-US" sz="4800" b="1" dirty="0">
                <a:ea typeface="Amatic SC"/>
                <a:cs typeface="Cavolini" panose="020B0502040204020203" pitchFamily="66" charset="0"/>
                <a:sym typeface="Amatic SC"/>
              </a:rPr>
              <a:t>What Does Remote Dance </a:t>
            </a:r>
            <a:br>
              <a:rPr lang="en-US" sz="4800" b="1" dirty="0">
                <a:ea typeface="Amatic SC"/>
                <a:cs typeface="Cavolini" panose="020B0502040204020203" pitchFamily="66" charset="0"/>
                <a:sym typeface="Amatic SC"/>
              </a:rPr>
            </a:br>
            <a:r>
              <a:rPr lang="en-US" sz="4800" b="1" dirty="0">
                <a:ea typeface="Amatic SC"/>
                <a:cs typeface="Cavolini" panose="020B0502040204020203" pitchFamily="66" charset="0"/>
                <a:sym typeface="Amatic SC"/>
              </a:rPr>
              <a:t>Look Like?</a:t>
            </a:r>
            <a:endParaRPr lang="en-US" sz="4800" dirty="0"/>
          </a:p>
        </p:txBody>
      </p:sp>
      <p:pic>
        <p:nvPicPr>
          <p:cNvPr id="3" name="Picture 6" descr="Bitmoji Image">
            <a:extLst>
              <a:ext uri="{FF2B5EF4-FFF2-40B4-BE49-F238E27FC236}">
                <a16:creationId xmlns:a16="http://schemas.microsoft.com/office/drawing/2014/main" id="{D2A105B9-A8A9-401C-A282-A6D249670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037" y="1250755"/>
            <a:ext cx="5047195" cy="504719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6;p16">
            <a:extLst>
              <a:ext uri="{FF2B5EF4-FFF2-40B4-BE49-F238E27FC236}">
                <a16:creationId xmlns:a16="http://schemas.microsoft.com/office/drawing/2014/main" id="{6440C5E8-00F3-453C-962D-08B7F350F5D8}"/>
              </a:ext>
            </a:extLst>
          </p:cNvPr>
          <p:cNvSpPr txBox="1">
            <a:spLocks/>
          </p:cNvSpPr>
          <p:nvPr/>
        </p:nvSpPr>
        <p:spPr>
          <a:xfrm>
            <a:off x="307475" y="1892653"/>
            <a:ext cx="8894153" cy="4889599"/>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1981" indent="-761981">
              <a:buFont typeface="Wingdings" panose="05000000000000000000" pitchFamily="2" charset="2"/>
              <a:buChar char="Ø"/>
            </a:pPr>
            <a:r>
              <a:rPr lang="en-US" sz="4400" dirty="0">
                <a:latin typeface="Comic Sans MS" panose="030F0702030302020204" pitchFamily="66" charset="0"/>
                <a:ea typeface="Amatic SC"/>
                <a:cs typeface="Amatic SC"/>
                <a:sym typeface="Amatic SC"/>
              </a:rPr>
              <a:t>Log-in to join!</a:t>
            </a:r>
          </a:p>
          <a:p>
            <a:pPr marL="761981" indent="-761981">
              <a:buFont typeface="Wingdings" panose="05000000000000000000" pitchFamily="2" charset="2"/>
              <a:buChar char="Ø"/>
            </a:pPr>
            <a:r>
              <a:rPr lang="en-US" sz="4400" dirty="0">
                <a:latin typeface="Comic Sans MS" panose="030F0702030302020204" pitchFamily="66" charset="0"/>
                <a:ea typeface="Amatic SC"/>
                <a:cs typeface="Amatic SC"/>
                <a:sym typeface="Amatic SC"/>
              </a:rPr>
              <a:t>Warmup &amp; Stretch</a:t>
            </a:r>
          </a:p>
          <a:p>
            <a:pPr marL="761981" indent="-761981">
              <a:buFont typeface="Wingdings" panose="05000000000000000000" pitchFamily="2" charset="2"/>
              <a:buChar char="Ø"/>
            </a:pPr>
            <a:r>
              <a:rPr lang="en-US" sz="4400" dirty="0">
                <a:latin typeface="Comic Sans MS" panose="030F0702030302020204" pitchFamily="66" charset="0"/>
                <a:ea typeface="Amatic SC"/>
                <a:cs typeface="Amatic SC"/>
                <a:sym typeface="Amatic SC"/>
              </a:rPr>
              <a:t>Skill lesson &amp; Skill Practice</a:t>
            </a:r>
          </a:p>
          <a:p>
            <a:pPr marL="761981" indent="-761981">
              <a:buFont typeface="Wingdings" panose="05000000000000000000" pitchFamily="2" charset="2"/>
              <a:buChar char="Ø"/>
            </a:pPr>
            <a:r>
              <a:rPr lang="en-US" sz="4400" dirty="0">
                <a:latin typeface="Comic Sans MS" panose="030F0702030302020204" pitchFamily="66" charset="0"/>
                <a:ea typeface="Amatic SC"/>
                <a:cs typeface="Amatic SC"/>
                <a:sym typeface="Amatic SC"/>
              </a:rPr>
              <a:t>Combo</a:t>
            </a:r>
          </a:p>
          <a:p>
            <a:pPr marL="761981" indent="-761981">
              <a:buFont typeface="Wingdings" panose="05000000000000000000" pitchFamily="2" charset="2"/>
              <a:buChar char="Ø"/>
            </a:pPr>
            <a:r>
              <a:rPr lang="en-US" sz="4400" dirty="0">
                <a:latin typeface="Comic Sans MS" panose="030F0702030302020204" pitchFamily="66" charset="0"/>
                <a:ea typeface="Amatic SC"/>
                <a:cs typeface="Amatic SC"/>
                <a:sym typeface="Amatic SC"/>
              </a:rPr>
              <a:t>Cool Down</a:t>
            </a:r>
          </a:p>
          <a:p>
            <a:pPr marL="0" indent="0">
              <a:spcBef>
                <a:spcPts val="2133"/>
              </a:spcBef>
              <a:buFont typeface="Arial" panose="020B0604020202020204" pitchFamily="34" charset="0"/>
              <a:buNone/>
            </a:pPr>
            <a:endParaRPr lang="en-US" sz="5333" b="1" dirty="0">
              <a:solidFill>
                <a:srgbClr val="0070C0"/>
              </a:solidFill>
              <a:latin typeface="Amatic SC"/>
              <a:ea typeface="Amatic SC"/>
              <a:cs typeface="Amatic SC"/>
              <a:sym typeface="Amatic SC"/>
            </a:endParaRPr>
          </a:p>
          <a:p>
            <a:pPr marL="0" indent="0">
              <a:spcBef>
                <a:spcPts val="2133"/>
              </a:spcBef>
              <a:spcAft>
                <a:spcPts val="2133"/>
              </a:spcAft>
              <a:buFont typeface="Arial" panose="020B0604020202020204" pitchFamily="34" charset="0"/>
              <a:buNone/>
            </a:pPr>
            <a:endParaRPr lang="en-US" sz="4533" dirty="0">
              <a:latin typeface="Amatic SC"/>
              <a:ea typeface="Amatic SC"/>
              <a:cs typeface="Amatic SC"/>
              <a:sym typeface="Amatic SC"/>
            </a:endParaRPr>
          </a:p>
        </p:txBody>
      </p:sp>
    </p:spTree>
    <p:extLst>
      <p:ext uri="{BB962C8B-B14F-4D97-AF65-F5344CB8AC3E}">
        <p14:creationId xmlns:p14="http://schemas.microsoft.com/office/powerpoint/2010/main" val="279329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6EC-A382-41BB-8625-EED5F30E2045}"/>
              </a:ext>
            </a:extLst>
          </p:cNvPr>
          <p:cNvSpPr>
            <a:spLocks noGrp="1"/>
          </p:cNvSpPr>
          <p:nvPr>
            <p:ph type="ctrTitle"/>
          </p:nvPr>
        </p:nvSpPr>
        <p:spPr>
          <a:xfrm>
            <a:off x="989814" y="247291"/>
            <a:ext cx="9419393" cy="994913"/>
          </a:xfrm>
        </p:spPr>
        <p:txBody>
          <a:bodyPr>
            <a:normAutofit fontScale="90000"/>
          </a:bodyPr>
          <a:lstStyle/>
          <a:p>
            <a:r>
              <a:rPr lang="en-US" dirty="0" err="1"/>
              <a:t>Flipgrid</a:t>
            </a:r>
            <a:endParaRPr lang="en-US" dirty="0"/>
          </a:p>
        </p:txBody>
      </p:sp>
      <p:pic>
        <p:nvPicPr>
          <p:cNvPr id="3" name="Picture 2">
            <a:extLst>
              <a:ext uri="{FF2B5EF4-FFF2-40B4-BE49-F238E27FC236}">
                <a16:creationId xmlns:a16="http://schemas.microsoft.com/office/drawing/2014/main" id="{DBF9D063-D6C3-4DBA-863D-432DB5F00D0C}"/>
              </a:ext>
            </a:extLst>
          </p:cNvPr>
          <p:cNvPicPr>
            <a:picLocks noChangeAspect="1"/>
          </p:cNvPicPr>
          <p:nvPr/>
        </p:nvPicPr>
        <p:blipFill>
          <a:blip r:embed="rId2"/>
          <a:stretch>
            <a:fillRect/>
          </a:stretch>
        </p:blipFill>
        <p:spPr>
          <a:xfrm>
            <a:off x="1168922" y="1377491"/>
            <a:ext cx="7975078" cy="4485981"/>
          </a:xfrm>
          <a:prstGeom prst="rect">
            <a:avLst/>
          </a:prstGeom>
        </p:spPr>
      </p:pic>
    </p:spTree>
    <p:extLst>
      <p:ext uri="{BB962C8B-B14F-4D97-AF65-F5344CB8AC3E}">
        <p14:creationId xmlns:p14="http://schemas.microsoft.com/office/powerpoint/2010/main" val="365842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37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884504c7-8947-4b8b-b80f-5716d350c446">TV6764636EP6-189553559-229391</_dlc_DocId>
    <_dlc_DocIdUrl xmlns="884504c7-8947-4b8b-b80f-5716d350c446">
      <Url>https://shapeamerica.sharepoint.com/sites/Fileshares/Public/_layouts/15/DocIdRedir.aspx?ID=TV6764636EP6-189553559-229391</Url>
      <Description>TV6764636EP6-189553559-229391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0F537E8A131F499086D9C8C4646A97" ma:contentTypeVersion="878" ma:contentTypeDescription="Create a new document." ma:contentTypeScope="" ma:versionID="368327cd5d9984145226a767c78f6ecd">
  <xsd:schema xmlns:xsd="http://www.w3.org/2001/XMLSchema" xmlns:xs="http://www.w3.org/2001/XMLSchema" xmlns:p="http://schemas.microsoft.com/office/2006/metadata/properties" xmlns:ns2="884504c7-8947-4b8b-b80f-5716d350c446" xmlns:ns3="c26a5b26-b672-4723-92c1-e780ab783860" xmlns:ns4="6ddd1ac8-79a5-4096-b6be-c0d073a83a0a" xmlns:ns5="http://schemas.microsoft.com/sharepoint/v4" targetNamespace="http://schemas.microsoft.com/office/2006/metadata/properties" ma:root="true" ma:fieldsID="9f170dbbce8f19ce6be2c4c85ead2b6f" ns2:_="" ns3:_="" ns4:_="" ns5:_="">
    <xsd:import namespace="884504c7-8947-4b8b-b80f-5716d350c446"/>
    <xsd:import namespace="c26a5b26-b672-4723-92c1-e780ab783860"/>
    <xsd:import namespace="6ddd1ac8-79a5-4096-b6be-c0d073a83a0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5:IconOverlay"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504c7-8947-4b8b-b80f-5716d350c4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26a5b26-b672-4723-92c1-e780ab7838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dd1ac8-79a5-4096-b6be-c0d073a83a0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7AB7BCA-DC2C-4931-876D-C8BEB1E7C3EA}">
  <ds:schemaRefs>
    <ds:schemaRef ds:uri="http://schemas.microsoft.com/sharepoint/v3/contenttype/forms"/>
  </ds:schemaRefs>
</ds:datastoreItem>
</file>

<file path=customXml/itemProps2.xml><?xml version="1.0" encoding="utf-8"?>
<ds:datastoreItem xmlns:ds="http://schemas.openxmlformats.org/officeDocument/2006/customXml" ds:itemID="{EDDA81AC-9735-460C-95F1-1DAB94B872DF}">
  <ds:schemaRefs>
    <ds:schemaRef ds:uri="http://schemas.microsoft.com/office/2006/documentManagement/types"/>
    <ds:schemaRef ds:uri="http://purl.org/dc/dcmitype/"/>
    <ds:schemaRef ds:uri="6ddd1ac8-79a5-4096-b6be-c0d073a83a0a"/>
    <ds:schemaRef ds:uri="884504c7-8947-4b8b-b80f-5716d350c446"/>
    <ds:schemaRef ds:uri="http://purl.org/dc/elements/1.1/"/>
    <ds:schemaRef ds:uri="http://schemas.microsoft.com/office/infopath/2007/PartnerControls"/>
    <ds:schemaRef ds:uri="c26a5b26-b672-4723-92c1-e780ab783860"/>
    <ds:schemaRef ds:uri="http://schemas.openxmlformats.org/package/2006/metadata/core-properties"/>
    <ds:schemaRef ds:uri="http://purl.org/dc/terms/"/>
    <ds:schemaRef ds:uri="http://schemas.microsoft.com/sharepoint/v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4399D85-3C91-4A1B-B6DC-D0138C19B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504c7-8947-4b8b-b80f-5716d350c446"/>
    <ds:schemaRef ds:uri="c26a5b26-b672-4723-92c1-e780ab783860"/>
    <ds:schemaRef ds:uri="6ddd1ac8-79a5-4096-b6be-c0d073a83a0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515B871-006E-4BCC-B689-AB12DCB2D52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784</TotalTime>
  <Words>227</Words>
  <Application>Microsoft Office PowerPoint</Application>
  <PresentationFormat>Widescreen</PresentationFormat>
  <Paragraphs>28</Paragraphs>
  <Slides>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Amatic SC</vt:lpstr>
      <vt:lpstr>Arial</vt:lpstr>
      <vt:lpstr>Arial Black</vt:lpstr>
      <vt:lpstr>Comic Sans MS</vt:lpstr>
      <vt:lpstr>Wingdings</vt:lpstr>
      <vt:lpstr>Office Theme</vt:lpstr>
      <vt:lpstr>Image</vt:lpstr>
      <vt:lpstr>PowerPoint Presentation</vt:lpstr>
      <vt:lpstr>Best Practice Tips for Teaching Dance Education On-Site with Physical Distancing &amp; Within a Virtual Setting</vt:lpstr>
      <vt:lpstr>1. Keep up your routines.  2. Say YES! Keep your students powered on!  3. Keep your expectations clear and continue to hold the students accountable.  4. Keep it FUN for those who are not able to be in live classes!</vt:lpstr>
      <vt:lpstr>Keep it FUN!</vt:lpstr>
      <vt:lpstr>Are you on Mute?</vt:lpstr>
      <vt:lpstr>PowerPoint Presentation</vt:lpstr>
      <vt:lpstr>What Does Remote Dance  Look Like?</vt:lpstr>
      <vt:lpstr>Flipgrid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Pollard</dc:creator>
  <cp:lastModifiedBy>Julie Frank</cp:lastModifiedBy>
  <cp:revision>37</cp:revision>
  <dcterms:created xsi:type="dcterms:W3CDTF">2019-12-05T15:04:59Z</dcterms:created>
  <dcterms:modified xsi:type="dcterms:W3CDTF">2020-09-03T22:19:08Z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0x010100A50F537E8A131F499086D9C8C4646A97</vt:lpwstr>
  </property>
  <property fmtid="{D5CDD505-2E9C-101B-9397-08002B2CF9AE}" pid="3" name="_dlc_DocIdItemGuid">
    <vt:lpwstr>6e102c88-1123-48b7-ab7c-561e168ee10a</vt:lpwstr>
  </property>
</Properties>
</file>